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427" r:id="rId4"/>
    <p:sldId id="259" r:id="rId5"/>
    <p:sldId id="428" r:id="rId6"/>
    <p:sldId id="429" r:id="rId7"/>
    <p:sldId id="430" r:id="rId8"/>
    <p:sldId id="431" r:id="rId9"/>
    <p:sldId id="462" r:id="rId10"/>
    <p:sldId id="432" r:id="rId11"/>
    <p:sldId id="433" r:id="rId12"/>
    <p:sldId id="434" r:id="rId13"/>
    <p:sldId id="435" r:id="rId14"/>
    <p:sldId id="436" r:id="rId15"/>
    <p:sldId id="437" r:id="rId16"/>
    <p:sldId id="438" r:id="rId17"/>
    <p:sldId id="439" r:id="rId18"/>
    <p:sldId id="440" r:id="rId19"/>
    <p:sldId id="441" r:id="rId20"/>
    <p:sldId id="442" r:id="rId21"/>
    <p:sldId id="443" r:id="rId22"/>
    <p:sldId id="464" r:id="rId23"/>
    <p:sldId id="444" r:id="rId24"/>
    <p:sldId id="445" r:id="rId25"/>
    <p:sldId id="461" r:id="rId26"/>
    <p:sldId id="463" r:id="rId27"/>
    <p:sldId id="263" r:id="rId2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E8C7E"/>
    <a:srgbClr val="B8A39A"/>
    <a:srgbClr val="57453E"/>
    <a:srgbClr val="F3548A"/>
    <a:srgbClr val="FF9BC1"/>
    <a:srgbClr val="FE9202"/>
    <a:srgbClr val="E20304"/>
    <a:srgbClr val="FC3636"/>
    <a:srgbClr val="550957"/>
    <a:srgbClr val="762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658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D18E60-4300-4729-A0D7-6AB984C3922D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33E96-F078-4B3D-A8F4-F1AF21EBC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300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96261" y="2041062"/>
            <a:ext cx="3359510" cy="1247215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rgbClr val="B8A39A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6260" y="3364352"/>
            <a:ext cx="3054102" cy="887153"/>
          </a:xfrm>
        </p:spPr>
        <p:txBody>
          <a:bodyPr>
            <a:normAutofit/>
          </a:bodyPr>
          <a:lstStyle>
            <a:lvl1pPr marL="0" indent="0" algn="l">
              <a:buNone/>
              <a:defRPr sz="2800" b="0" i="0">
                <a:solidFill>
                  <a:srgbClr val="AE8C7E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="" xmlns:a16="http://schemas.microsoft.com/office/drawing/2014/main" id="{08B89D22-1D6E-450B-881F-4D2A4C527F7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08475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4696" y="102393"/>
            <a:ext cx="8354605" cy="763524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182" y="1350110"/>
            <a:ext cx="8343635" cy="3375291"/>
          </a:xfrm>
        </p:spPr>
        <p:txBody>
          <a:bodyPr/>
          <a:lstStyle>
            <a:lvl1pPr algn="l">
              <a:defRPr sz="2800">
                <a:solidFill>
                  <a:schemeClr val="tx2">
                    <a:lumMod val="50000"/>
                  </a:schemeClr>
                </a:solidFill>
              </a:defRPr>
            </a:lvl1pPr>
            <a:lvl2pPr algn="l">
              <a:defRPr>
                <a:solidFill>
                  <a:schemeClr val="tx2">
                    <a:lumMod val="50000"/>
                  </a:schemeClr>
                </a:solidFill>
              </a:defRPr>
            </a:lvl2pPr>
            <a:lvl3pPr algn="l">
              <a:defRPr>
                <a:solidFill>
                  <a:schemeClr val="tx2">
                    <a:lumMod val="50000"/>
                  </a:schemeClr>
                </a:solidFill>
              </a:defRPr>
            </a:lvl3pPr>
            <a:lvl4pPr algn="l">
              <a:defRPr>
                <a:solidFill>
                  <a:schemeClr val="tx2">
                    <a:lumMod val="50000"/>
                  </a:schemeClr>
                </a:solidFill>
              </a:defRPr>
            </a:lvl4pPr>
            <a:lvl5pPr algn="l">
              <a:defRPr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6187"/>
            <a:ext cx="625267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4368"/>
            <a:ext cx="6252670" cy="3562895"/>
          </a:xfrm>
        </p:spPr>
        <p:txBody>
          <a:bodyPr/>
          <a:lstStyle>
            <a:lvl1pPr algn="l">
              <a:defRPr sz="2800">
                <a:solidFill>
                  <a:srgbClr val="AE8C7E"/>
                </a:solidFill>
              </a:defRPr>
            </a:lvl1pPr>
            <a:lvl2pPr algn="l">
              <a:defRPr>
                <a:solidFill>
                  <a:srgbClr val="AE8C7E"/>
                </a:solidFill>
              </a:defRPr>
            </a:lvl2pPr>
            <a:lvl3pPr algn="l">
              <a:defRPr>
                <a:solidFill>
                  <a:srgbClr val="AE8C7E"/>
                </a:solidFill>
              </a:defRPr>
            </a:lvl3pPr>
            <a:lvl4pPr algn="l">
              <a:defRPr>
                <a:solidFill>
                  <a:srgbClr val="AE8C7E"/>
                </a:solidFill>
              </a:defRPr>
            </a:lvl4pPr>
            <a:lvl5pPr algn="l">
              <a:defRPr>
                <a:solidFill>
                  <a:srgbClr val="AE8C7E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771" y="99261"/>
            <a:ext cx="8268795" cy="763525"/>
          </a:xfrm>
        </p:spPr>
        <p:txBody>
          <a:bodyPr>
            <a:normAutofit/>
          </a:bodyPr>
          <a:lstStyle>
            <a:lvl1pPr algn="l">
              <a:defRPr sz="3600" u="none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9771" y="1655520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9771" y="2127917"/>
            <a:ext cx="4040188" cy="2276294"/>
          </a:xfrm>
        </p:spPr>
        <p:txBody>
          <a:bodyPr/>
          <a:lstStyle>
            <a:lvl1pPr algn="ctr">
              <a:defRPr sz="2400">
                <a:solidFill>
                  <a:schemeClr val="tx2">
                    <a:lumMod val="75000"/>
                  </a:schemeClr>
                </a:solidFill>
              </a:defRPr>
            </a:lvl1pPr>
            <a:lvl2pPr algn="ctr">
              <a:defRPr sz="2000">
                <a:solidFill>
                  <a:schemeClr val="tx2">
                    <a:lumMod val="75000"/>
                  </a:schemeClr>
                </a:solidFill>
              </a:defRPr>
            </a:lvl2pPr>
            <a:lvl3pPr algn="ctr">
              <a:defRPr sz="1800">
                <a:solidFill>
                  <a:schemeClr val="tx2">
                    <a:lumMod val="75000"/>
                  </a:schemeClr>
                </a:solidFill>
              </a:defRPr>
            </a:lvl3pPr>
            <a:lvl4pPr algn="ctr">
              <a:defRPr sz="1600">
                <a:solidFill>
                  <a:schemeClr val="tx2">
                    <a:lumMod val="75000"/>
                  </a:schemeClr>
                </a:solidFill>
              </a:defRPr>
            </a:lvl4pPr>
            <a:lvl5pPr algn="ctr">
              <a:defRPr sz="1600">
                <a:solidFill>
                  <a:schemeClr val="tx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92" y="1655520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44892" y="2127917"/>
            <a:ext cx="4041775" cy="2276294"/>
          </a:xfrm>
        </p:spPr>
        <p:txBody>
          <a:bodyPr/>
          <a:lstStyle>
            <a:lvl1pPr algn="ctr">
              <a:defRPr sz="2400">
                <a:solidFill>
                  <a:schemeClr val="tx2">
                    <a:lumMod val="75000"/>
                  </a:schemeClr>
                </a:solidFill>
              </a:defRPr>
            </a:lvl1pPr>
            <a:lvl2pPr algn="ctr">
              <a:defRPr sz="2000">
                <a:solidFill>
                  <a:schemeClr val="tx2">
                    <a:lumMod val="75000"/>
                  </a:schemeClr>
                </a:solidFill>
              </a:defRPr>
            </a:lvl2pPr>
            <a:lvl3pPr algn="ctr">
              <a:defRPr sz="1800">
                <a:solidFill>
                  <a:schemeClr val="tx2">
                    <a:lumMod val="75000"/>
                  </a:schemeClr>
                </a:solidFill>
              </a:defRPr>
            </a:lvl3pPr>
            <a:lvl4pPr algn="ctr">
              <a:defRPr sz="1600">
                <a:solidFill>
                  <a:schemeClr val="tx2">
                    <a:lumMod val="75000"/>
                  </a:schemeClr>
                </a:solidFill>
              </a:defRPr>
            </a:lvl4pPr>
            <a:lvl5pPr algn="ctr">
              <a:defRPr sz="1600">
                <a:solidFill>
                  <a:schemeClr val="tx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6260" y="1655520"/>
            <a:ext cx="3512214" cy="1247215"/>
          </a:xfrm>
        </p:spPr>
        <p:txBody>
          <a:bodyPr>
            <a:normAutofit/>
          </a:bodyPr>
          <a:lstStyle/>
          <a:p>
            <a:pPr algn="r" rtl="1"/>
            <a:r>
              <a:rPr lang="fa-IR" sz="2400" dirty="0"/>
              <a:t>آشنایی </a:t>
            </a:r>
            <a:r>
              <a:rPr lang="fa-IR" sz="2400" dirty="0" smtClean="0"/>
              <a:t>با</a:t>
            </a:r>
            <a:r>
              <a:rPr lang="en-US" sz="2400" dirty="0" err="1" smtClean="0"/>
              <a:t>Docker</a:t>
            </a:r>
            <a:r>
              <a:rPr lang="en-US" sz="2400" dirty="0" smtClean="0"/>
              <a:t> </a:t>
            </a:r>
            <a:r>
              <a:rPr lang="fa-IR" sz="2400" dirty="0" smtClean="0"/>
              <a:t> در رایانش ابری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6260" y="3182570"/>
            <a:ext cx="3359509" cy="887153"/>
          </a:xfrm>
        </p:spPr>
        <p:txBody>
          <a:bodyPr>
            <a:noAutofit/>
          </a:bodyPr>
          <a:lstStyle/>
          <a:p>
            <a:r>
              <a:rPr lang="fa-IR" sz="2400" dirty="0"/>
              <a:t>محمد مهدی فتح اللهی</a:t>
            </a:r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A6CD0F7F-285F-31ED-3109-634B8D68F5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7E07497-B54A-DB9D-4C40-42AE0541C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6617"/>
            <a:ext cx="7429225" cy="763524"/>
          </a:xfrm>
        </p:spPr>
        <p:txBody>
          <a:bodyPr>
            <a:normAutofit/>
          </a:bodyPr>
          <a:lstStyle/>
          <a:p>
            <a:pPr algn="r" rtl="1"/>
            <a:r>
              <a:rPr lang="en-US" sz="3200" dirty="0" err="1"/>
              <a:t>Docker</a:t>
            </a:r>
            <a:r>
              <a:rPr lang="en-US" sz="3200" dirty="0"/>
              <a:t> Engine</a:t>
            </a:r>
            <a:endParaRPr lang="en-US" sz="3200" dirty="0"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CF0C919-2BA1-4312-579A-3F90D63A7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670" y="1044700"/>
            <a:ext cx="8343635" cy="3375291"/>
          </a:xfrm>
        </p:spPr>
        <p:txBody>
          <a:bodyPr>
            <a:noAutofit/>
          </a:bodyPr>
          <a:lstStyle/>
          <a:p>
            <a:pPr algn="r" rtl="1"/>
            <a:r>
              <a:rPr lang="en-US" sz="2000" dirty="0" err="1"/>
              <a:t>Docker</a:t>
            </a:r>
            <a:r>
              <a:rPr lang="en-US" sz="2000" dirty="0"/>
              <a:t> Engine </a:t>
            </a:r>
            <a:r>
              <a:rPr lang="fa-IR" sz="2000" dirty="0"/>
              <a:t>هسته اصلی </a:t>
            </a:r>
            <a:r>
              <a:rPr lang="en-US" sz="2000" dirty="0" err="1"/>
              <a:t>Docker</a:t>
            </a:r>
            <a:r>
              <a:rPr lang="en-US" sz="2000" dirty="0"/>
              <a:t> </a:t>
            </a:r>
            <a:r>
              <a:rPr lang="fa-IR" sz="2000" dirty="0"/>
              <a:t>است.</a:t>
            </a:r>
          </a:p>
          <a:p>
            <a:pPr algn="r" rtl="1"/>
            <a:r>
              <a:rPr lang="fa-IR" sz="2000" dirty="0"/>
              <a:t>وظایف:</a:t>
            </a:r>
          </a:p>
          <a:p>
            <a:pPr algn="r" rtl="1"/>
            <a:r>
              <a:rPr lang="fa-IR" sz="2000" dirty="0"/>
              <a:t>ایجاد </a:t>
            </a:r>
            <a:r>
              <a:rPr lang="en-US" sz="2000" dirty="0"/>
              <a:t>Container </a:t>
            </a:r>
          </a:p>
          <a:p>
            <a:pPr algn="r" rtl="1"/>
            <a:r>
              <a:rPr lang="fa-IR" sz="2000" dirty="0"/>
              <a:t>اجرای </a:t>
            </a:r>
            <a:r>
              <a:rPr lang="en-US" sz="2000" dirty="0"/>
              <a:t>Container </a:t>
            </a:r>
          </a:p>
          <a:p>
            <a:pPr algn="r" rtl="1"/>
            <a:r>
              <a:rPr lang="fa-IR" sz="2000" dirty="0"/>
              <a:t>حذف </a:t>
            </a:r>
            <a:r>
              <a:rPr lang="en-US" sz="2000" dirty="0"/>
              <a:t>Container </a:t>
            </a:r>
          </a:p>
          <a:p>
            <a:pPr algn="r" rtl="1"/>
            <a:r>
              <a:rPr lang="fa-IR" sz="2000" dirty="0"/>
              <a:t>مدیریت </a:t>
            </a:r>
            <a:r>
              <a:rPr lang="en-US" sz="2000" dirty="0"/>
              <a:t>Image </a:t>
            </a:r>
          </a:p>
          <a:p>
            <a:pPr algn="r" rtl="1"/>
            <a:r>
              <a:rPr lang="fa-IR" sz="2000" b="1" dirty="0"/>
              <a:t>توضیح کامل:</a:t>
            </a:r>
            <a:endParaRPr lang="fa-IR" sz="2000" dirty="0"/>
          </a:p>
          <a:p>
            <a:pPr algn="r" rtl="1"/>
            <a:r>
              <a:rPr lang="fa-IR" sz="2000" dirty="0"/>
              <a:t>وقتی کاربر دستوری وارد می‌کند، </a:t>
            </a:r>
            <a:r>
              <a:rPr lang="en-US" sz="2000" dirty="0" err="1"/>
              <a:t>Docker</a:t>
            </a:r>
            <a:r>
              <a:rPr lang="en-US" sz="2000" dirty="0"/>
              <a:t> Engine </a:t>
            </a:r>
            <a:r>
              <a:rPr lang="fa-IR" sz="2000" dirty="0"/>
              <a:t>آن را پردازش می‌کند.</a:t>
            </a:r>
          </a:p>
        </p:txBody>
      </p:sp>
    </p:spTree>
    <p:extLst>
      <p:ext uri="{BB962C8B-B14F-4D97-AF65-F5344CB8AC3E}">
        <p14:creationId xmlns:p14="http://schemas.microsoft.com/office/powerpoint/2010/main" val="4176559966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23D5D8F3-A259-B766-6593-74C4F29BE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C038849-7C9F-5023-F523-4ABB81C33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6617"/>
            <a:ext cx="7429225" cy="763524"/>
          </a:xfrm>
        </p:spPr>
        <p:txBody>
          <a:bodyPr>
            <a:normAutofit/>
          </a:bodyPr>
          <a:lstStyle/>
          <a:p>
            <a:pPr algn="r" rtl="1"/>
            <a:r>
              <a:rPr lang="en-US" sz="3200" dirty="0" err="1"/>
              <a:t>Docker</a:t>
            </a:r>
            <a:r>
              <a:rPr lang="en-US" sz="3200" dirty="0"/>
              <a:t> Image</a:t>
            </a:r>
            <a:endParaRPr lang="en-US" sz="3200" dirty="0"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773FD1A-997C-1FCB-88D6-1EEBE24702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670" y="1044700"/>
            <a:ext cx="8343635" cy="3375291"/>
          </a:xfrm>
        </p:spPr>
        <p:txBody>
          <a:bodyPr>
            <a:noAutofit/>
          </a:bodyPr>
          <a:lstStyle/>
          <a:p>
            <a:pPr algn="r" rtl="1"/>
            <a:r>
              <a:rPr lang="en-US" sz="2000" dirty="0"/>
              <a:t>Image </a:t>
            </a:r>
            <a:r>
              <a:rPr lang="fa-IR" sz="2000" dirty="0"/>
              <a:t>فایل الگوی ایجاد </a:t>
            </a:r>
            <a:r>
              <a:rPr lang="en-US" sz="2000" dirty="0"/>
              <a:t>Container </a:t>
            </a:r>
            <a:r>
              <a:rPr lang="fa-IR" sz="2000" dirty="0"/>
              <a:t>است.</a:t>
            </a:r>
          </a:p>
          <a:p>
            <a:pPr algn="r" rtl="1"/>
            <a:r>
              <a:rPr lang="en-US" sz="2000" dirty="0"/>
              <a:t>Image </a:t>
            </a:r>
            <a:r>
              <a:rPr lang="fa-IR" sz="2000" dirty="0"/>
              <a:t>شامل:</a:t>
            </a:r>
          </a:p>
          <a:p>
            <a:pPr algn="r" rtl="1"/>
            <a:r>
              <a:rPr lang="fa-IR" sz="2000" dirty="0"/>
              <a:t>سیستم عامل </a:t>
            </a:r>
          </a:p>
          <a:p>
            <a:pPr algn="r" rtl="1"/>
            <a:r>
              <a:rPr lang="fa-IR" sz="2000" dirty="0"/>
              <a:t>کتابخانه‌ها </a:t>
            </a:r>
          </a:p>
          <a:p>
            <a:pPr algn="r" rtl="1"/>
            <a:r>
              <a:rPr lang="fa-IR" sz="2000" dirty="0"/>
              <a:t>برنامه </a:t>
            </a:r>
          </a:p>
          <a:p>
            <a:pPr algn="r" rtl="1"/>
            <a:r>
              <a:rPr lang="fa-IR" sz="2000" dirty="0"/>
              <a:t>تنظیمات </a:t>
            </a:r>
          </a:p>
          <a:p>
            <a:pPr algn="r" rtl="1"/>
            <a:r>
              <a:rPr lang="fa-IR" sz="2000" b="1" dirty="0"/>
              <a:t>توضیح کامل:</a:t>
            </a:r>
            <a:endParaRPr lang="fa-IR" sz="2000" dirty="0"/>
          </a:p>
          <a:p>
            <a:pPr algn="r" rtl="1"/>
            <a:r>
              <a:rPr lang="en-US" sz="2000" dirty="0"/>
              <a:t>Image </a:t>
            </a:r>
            <a:r>
              <a:rPr lang="fa-IR" sz="2000" dirty="0"/>
              <a:t>مانند قالب کیک است.</a:t>
            </a:r>
          </a:p>
          <a:p>
            <a:pPr algn="r" rtl="1"/>
            <a:r>
              <a:rPr lang="fa-IR" sz="2000" dirty="0"/>
              <a:t>هر بار که از قالب استفاده شود یک کیک ساخته می‌شود.</a:t>
            </a:r>
          </a:p>
        </p:txBody>
      </p:sp>
    </p:spTree>
    <p:extLst>
      <p:ext uri="{BB962C8B-B14F-4D97-AF65-F5344CB8AC3E}">
        <p14:creationId xmlns:p14="http://schemas.microsoft.com/office/powerpoint/2010/main" val="1680759649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78671B5-0605-3CDF-8BF1-55DF57F4D0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AB763E9-DB74-9602-48EF-50FB9223F0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6617"/>
            <a:ext cx="7429225" cy="763524"/>
          </a:xfrm>
        </p:spPr>
        <p:txBody>
          <a:bodyPr>
            <a:normAutofit/>
          </a:bodyPr>
          <a:lstStyle/>
          <a:p>
            <a:pPr algn="r" rtl="1"/>
            <a:r>
              <a:rPr lang="en-US" sz="3200" dirty="0" err="1"/>
              <a:t>Docker</a:t>
            </a:r>
            <a:r>
              <a:rPr lang="en-US" sz="3200" dirty="0"/>
              <a:t> Container</a:t>
            </a:r>
            <a:endParaRPr lang="en-US" sz="3200" dirty="0"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26BFEBC-54B4-7626-1376-F75B006701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670" y="1044700"/>
            <a:ext cx="8343635" cy="3375291"/>
          </a:xfrm>
        </p:spPr>
        <p:txBody>
          <a:bodyPr>
            <a:noAutofit/>
          </a:bodyPr>
          <a:lstStyle/>
          <a:p>
            <a:pPr algn="r" rtl="1"/>
            <a:r>
              <a:rPr lang="en-US" sz="2000" dirty="0"/>
              <a:t>Container </a:t>
            </a:r>
            <a:r>
              <a:rPr lang="fa-IR" sz="2000" dirty="0"/>
              <a:t>نسخه اجرایی </a:t>
            </a:r>
            <a:r>
              <a:rPr lang="en-US" sz="2000" dirty="0"/>
              <a:t>Image </a:t>
            </a:r>
            <a:r>
              <a:rPr lang="fa-IR" sz="2000" dirty="0"/>
              <a:t>است.</a:t>
            </a:r>
          </a:p>
          <a:p>
            <a:pPr algn="r" rtl="1"/>
            <a:r>
              <a:rPr lang="fa-IR" sz="2000" b="1" dirty="0"/>
              <a:t>توضیح کامل:</a:t>
            </a:r>
            <a:endParaRPr lang="fa-IR" sz="2000" dirty="0"/>
          </a:p>
          <a:p>
            <a:pPr algn="r" rtl="1"/>
            <a:r>
              <a:rPr lang="fa-IR" sz="2000" dirty="0"/>
              <a:t>اگر </a:t>
            </a:r>
            <a:r>
              <a:rPr lang="en-US" sz="2000" dirty="0"/>
              <a:t>Image </a:t>
            </a:r>
            <a:r>
              <a:rPr lang="fa-IR" sz="2000" dirty="0"/>
              <a:t>را نقشه ساختمان فرض کنیم، </a:t>
            </a:r>
            <a:r>
              <a:rPr lang="en-US" sz="2000" dirty="0"/>
              <a:t>Container </a:t>
            </a:r>
            <a:r>
              <a:rPr lang="fa-IR" sz="2000" dirty="0"/>
              <a:t>ساختمان ساخته شده است.</a:t>
            </a:r>
          </a:p>
          <a:p>
            <a:pPr algn="r" rtl="1"/>
            <a:r>
              <a:rPr lang="en-US" sz="2000" dirty="0"/>
              <a:t>Container:</a:t>
            </a:r>
          </a:p>
          <a:p>
            <a:pPr algn="r" rtl="1"/>
            <a:r>
              <a:rPr lang="fa-IR" sz="2000" dirty="0"/>
              <a:t>مستقل است </a:t>
            </a:r>
          </a:p>
          <a:p>
            <a:pPr algn="r" rtl="1"/>
            <a:r>
              <a:rPr lang="fa-IR" sz="2000" dirty="0"/>
              <a:t>سریع اجرا می‌شود </a:t>
            </a:r>
          </a:p>
          <a:p>
            <a:pPr algn="r" rtl="1"/>
            <a:r>
              <a:rPr lang="fa-IR" sz="2000" dirty="0"/>
              <a:t>منابع کمی مصرف می‌کند</a:t>
            </a:r>
          </a:p>
        </p:txBody>
      </p:sp>
    </p:spTree>
    <p:extLst>
      <p:ext uri="{BB962C8B-B14F-4D97-AF65-F5344CB8AC3E}">
        <p14:creationId xmlns:p14="http://schemas.microsoft.com/office/powerpoint/2010/main" val="1751490266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CA0490EC-4302-72E9-A84D-E9B443F23B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C3723A0-57AE-0B21-7141-1FC1AD776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6617"/>
            <a:ext cx="7429225" cy="763524"/>
          </a:xfrm>
        </p:spPr>
        <p:txBody>
          <a:bodyPr>
            <a:normAutofit/>
          </a:bodyPr>
          <a:lstStyle/>
          <a:p>
            <a:pPr algn="r" rtl="1"/>
            <a:r>
              <a:rPr lang="en-US" sz="3200" dirty="0" err="1"/>
              <a:t>Docker</a:t>
            </a:r>
            <a:r>
              <a:rPr lang="en-US" sz="3200" dirty="0"/>
              <a:t> Hub</a:t>
            </a:r>
            <a:endParaRPr lang="en-US" sz="3200" dirty="0">
              <a:cs typeface="B Titr" panose="00000700000000000000" pitchFamily="2" charset="-78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3445339" y="1439426"/>
            <a:ext cx="5500224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Docker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Hub </a:t>
            </a:r>
            <a:r>
              <a:rPr kumimoji="0" lang="ar-SA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یک مخزن آنلاین است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کاربردها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دانلود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Image 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اشتراک‌گذاری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ذخیره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Image 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توضیح کامل</a:t>
            </a: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به جای ساخت همه چیز از ابتدا، می‌توان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Image</a:t>
            </a:r>
            <a:r>
              <a:rPr kumimoji="0" lang="ar-SA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های آماده دانلود کرد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مثلاً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Unicode MS" panose="020B0604020202020204" pitchFamily="34" charset="-12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docker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 pull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nginx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974157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2A3E8A91-BBF2-D759-2F80-F1E534F8CA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FE01D03-F779-89CE-C001-91591D18A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6617"/>
            <a:ext cx="7429225" cy="763524"/>
          </a:xfrm>
        </p:spPr>
        <p:txBody>
          <a:bodyPr>
            <a:normAutofit/>
          </a:bodyPr>
          <a:lstStyle/>
          <a:p>
            <a:pPr algn="r" rtl="1"/>
            <a:r>
              <a:rPr lang="fa-IR" sz="3200" dirty="0"/>
              <a:t>مراحل عملکرد </a:t>
            </a:r>
            <a:r>
              <a:rPr lang="en-US" sz="3200" dirty="0" err="1"/>
              <a:t>Docker</a:t>
            </a:r>
            <a:endParaRPr lang="en-US" sz="3200" dirty="0"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9DE3D4E-2E91-5F9A-FE18-7F44DAB5C6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670" y="1044700"/>
            <a:ext cx="8343635" cy="3375291"/>
          </a:xfrm>
        </p:spPr>
        <p:txBody>
          <a:bodyPr>
            <a:noAutofit/>
          </a:bodyPr>
          <a:lstStyle/>
          <a:p>
            <a:pPr algn="r" rtl="1"/>
            <a:r>
              <a:rPr lang="fa-IR" sz="1800" dirty="0"/>
              <a:t>مراحل:</a:t>
            </a:r>
          </a:p>
          <a:p>
            <a:pPr algn="r" rtl="1"/>
            <a:r>
              <a:rPr lang="fa-IR" sz="1800" dirty="0"/>
              <a:t>1- </a:t>
            </a:r>
            <a:r>
              <a:rPr lang="en-US" sz="1800" dirty="0"/>
              <a:t>Build</a:t>
            </a:r>
          </a:p>
          <a:p>
            <a:pPr algn="r" rtl="1"/>
            <a:r>
              <a:rPr lang="en-US" sz="1800" dirty="0"/>
              <a:t>2- Ship</a:t>
            </a:r>
          </a:p>
          <a:p>
            <a:pPr algn="r" rtl="1"/>
            <a:r>
              <a:rPr lang="en-US" sz="1800" dirty="0"/>
              <a:t>3- Run</a:t>
            </a:r>
          </a:p>
          <a:p>
            <a:pPr algn="r" rtl="1"/>
            <a:r>
              <a:rPr lang="fa-IR" sz="1800" b="1" dirty="0"/>
              <a:t>توضیح کامل:</a:t>
            </a:r>
            <a:endParaRPr lang="fa-IR" sz="1800" dirty="0"/>
          </a:p>
          <a:p>
            <a:pPr algn="r" rtl="1"/>
            <a:r>
              <a:rPr lang="en-US" sz="1800" b="1" dirty="0"/>
              <a:t>Build</a:t>
            </a:r>
          </a:p>
          <a:p>
            <a:pPr algn="r" rtl="1"/>
            <a:r>
              <a:rPr lang="fa-IR" sz="1800" dirty="0"/>
              <a:t>برنامه و وابستگی‌ها داخل </a:t>
            </a:r>
            <a:r>
              <a:rPr lang="en-US" sz="1800" dirty="0"/>
              <a:t>Image </a:t>
            </a:r>
            <a:r>
              <a:rPr lang="fa-IR" sz="1800" dirty="0"/>
              <a:t>قرار می‌گیرند.</a:t>
            </a:r>
          </a:p>
          <a:p>
            <a:pPr algn="r" rtl="1"/>
            <a:r>
              <a:rPr lang="en-US" sz="1800" b="1" dirty="0"/>
              <a:t>Ship</a:t>
            </a:r>
          </a:p>
          <a:p>
            <a:pPr algn="r" rtl="1"/>
            <a:r>
              <a:rPr lang="en-US" sz="1800" dirty="0"/>
              <a:t>Image </a:t>
            </a:r>
            <a:r>
              <a:rPr lang="fa-IR" sz="1800" dirty="0"/>
              <a:t>منتقل می‌شود.</a:t>
            </a:r>
          </a:p>
          <a:p>
            <a:pPr algn="r" rtl="1"/>
            <a:r>
              <a:rPr lang="en-US" sz="1800" b="1" dirty="0"/>
              <a:t>Run</a:t>
            </a:r>
          </a:p>
          <a:p>
            <a:pPr algn="r" rtl="1"/>
            <a:r>
              <a:rPr lang="en-US" sz="1800" dirty="0"/>
              <a:t>Container </a:t>
            </a:r>
            <a:r>
              <a:rPr lang="fa-IR" sz="1800" dirty="0"/>
              <a:t>اجرا می‌شود.</a:t>
            </a:r>
          </a:p>
        </p:txBody>
      </p:sp>
    </p:spTree>
    <p:extLst>
      <p:ext uri="{BB962C8B-B14F-4D97-AF65-F5344CB8AC3E}">
        <p14:creationId xmlns:p14="http://schemas.microsoft.com/office/powerpoint/2010/main" val="3199131216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CEBC879D-C493-57E3-6BD0-B3EA14F1A9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61659EA-D1AF-2FA8-B9A5-1F0C48B5F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6617"/>
            <a:ext cx="7429225" cy="763524"/>
          </a:xfrm>
        </p:spPr>
        <p:txBody>
          <a:bodyPr>
            <a:normAutofit/>
          </a:bodyPr>
          <a:lstStyle/>
          <a:p>
            <a:pPr algn="r" rtl="1"/>
            <a:r>
              <a:rPr lang="fa-IR" sz="3200" dirty="0"/>
              <a:t>دستورات مهم </a:t>
            </a:r>
            <a:r>
              <a:rPr lang="en-US" sz="3200" dirty="0" err="1"/>
              <a:t>Docker</a:t>
            </a:r>
            <a:endParaRPr lang="en-US" sz="3200" dirty="0"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4CF2E45-BB33-FB12-FD62-90CF8904EE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670" y="1197405"/>
            <a:ext cx="8343635" cy="3375291"/>
          </a:xfrm>
        </p:spPr>
        <p:txBody>
          <a:bodyPr>
            <a:noAutofit/>
          </a:bodyPr>
          <a:lstStyle/>
          <a:p>
            <a:pPr algn="r" rtl="1"/>
            <a:r>
              <a:rPr lang="en-US" sz="1800" dirty="0" err="1"/>
              <a:t>docker</a:t>
            </a:r>
            <a:r>
              <a:rPr lang="en-US" sz="1800" dirty="0"/>
              <a:t> pull </a:t>
            </a:r>
            <a:r>
              <a:rPr lang="en-US" sz="1800" dirty="0" err="1"/>
              <a:t>nginx</a:t>
            </a:r>
            <a:endParaRPr lang="en-US" sz="1800" dirty="0"/>
          </a:p>
          <a:p>
            <a:pPr algn="r" rtl="1"/>
            <a:r>
              <a:rPr lang="fa-IR" sz="1800" dirty="0" smtClean="0"/>
              <a:t>دانلود </a:t>
            </a:r>
            <a:r>
              <a:rPr lang="en-US" sz="1800" dirty="0" smtClean="0"/>
              <a:t>Image</a:t>
            </a:r>
            <a:endParaRPr lang="en-US" sz="1800" dirty="0"/>
          </a:p>
          <a:p>
            <a:pPr algn="r" rtl="1"/>
            <a:r>
              <a:rPr lang="en-US" sz="1800" dirty="0" err="1"/>
              <a:t>docker</a:t>
            </a:r>
            <a:r>
              <a:rPr lang="en-US" sz="1800" dirty="0"/>
              <a:t> run </a:t>
            </a:r>
            <a:r>
              <a:rPr lang="en-US" sz="1800" dirty="0" err="1" smtClean="0"/>
              <a:t>nginx</a:t>
            </a:r>
            <a:endParaRPr lang="en-US" sz="1800" dirty="0"/>
          </a:p>
          <a:p>
            <a:pPr algn="r" rtl="1"/>
            <a:r>
              <a:rPr lang="fa-IR" sz="1800" dirty="0"/>
              <a:t>اجرای </a:t>
            </a:r>
            <a:r>
              <a:rPr lang="fa-IR" sz="1800" dirty="0" smtClean="0"/>
              <a:t>کانتینر</a:t>
            </a:r>
            <a:endParaRPr lang="fa-IR" sz="1800" dirty="0"/>
          </a:p>
          <a:p>
            <a:pPr algn="r" rtl="1"/>
            <a:r>
              <a:rPr lang="en-US" sz="1800" dirty="0" err="1"/>
              <a:t>docker</a:t>
            </a:r>
            <a:r>
              <a:rPr lang="en-US" sz="1800" dirty="0"/>
              <a:t> </a:t>
            </a:r>
            <a:r>
              <a:rPr lang="en-US" sz="1800" dirty="0" err="1"/>
              <a:t>ps</a:t>
            </a:r>
            <a:endParaRPr lang="en-US" sz="1800" dirty="0"/>
          </a:p>
          <a:p>
            <a:pPr algn="r" rtl="1"/>
            <a:r>
              <a:rPr lang="fa-IR" sz="1800" dirty="0" smtClean="0"/>
              <a:t>نمایش </a:t>
            </a:r>
            <a:r>
              <a:rPr lang="fa-IR" sz="1800" dirty="0"/>
              <a:t>کانتینرهای در حال اجرا</a:t>
            </a:r>
          </a:p>
          <a:p>
            <a:pPr algn="r" rtl="1"/>
            <a:r>
              <a:rPr lang="en-US" sz="1800" dirty="0" err="1" smtClean="0"/>
              <a:t>docker</a:t>
            </a:r>
            <a:r>
              <a:rPr lang="en-US" sz="1800" dirty="0" smtClean="0"/>
              <a:t> stop</a:t>
            </a:r>
            <a:endParaRPr lang="en-US" sz="1800" dirty="0"/>
          </a:p>
          <a:p>
            <a:pPr algn="r" rtl="1"/>
            <a:r>
              <a:rPr lang="fa-IR" sz="1800" dirty="0"/>
              <a:t>توقف کانتینر</a:t>
            </a:r>
          </a:p>
        </p:txBody>
      </p:sp>
    </p:spTree>
    <p:extLst>
      <p:ext uri="{BB962C8B-B14F-4D97-AF65-F5344CB8AC3E}">
        <p14:creationId xmlns:p14="http://schemas.microsoft.com/office/powerpoint/2010/main" val="11912080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87B08C9B-D86E-190C-276C-8229DBC37C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0DC529F-F8CF-476B-F786-E4B2DFE22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6617"/>
            <a:ext cx="7429225" cy="763524"/>
          </a:xfrm>
        </p:spPr>
        <p:txBody>
          <a:bodyPr>
            <a:normAutofit/>
          </a:bodyPr>
          <a:lstStyle/>
          <a:p>
            <a:pPr algn="r" rtl="1"/>
            <a:r>
              <a:rPr lang="en-US" sz="3200" dirty="0" err="1"/>
              <a:t>Docker</a:t>
            </a:r>
            <a:r>
              <a:rPr lang="en-US" sz="3200" dirty="0"/>
              <a:t> </a:t>
            </a:r>
            <a:r>
              <a:rPr lang="fa-IR" sz="3200" dirty="0"/>
              <a:t>در رایانش ابری</a:t>
            </a:r>
            <a:endParaRPr lang="en-US" sz="3200" dirty="0"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0F773D0-17DB-DA7B-00B8-1BF0135DCC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670" y="1044700"/>
            <a:ext cx="8343635" cy="3375291"/>
          </a:xfrm>
        </p:spPr>
        <p:txBody>
          <a:bodyPr>
            <a:noAutofit/>
          </a:bodyPr>
          <a:lstStyle/>
          <a:p>
            <a:pPr algn="r" rtl="1"/>
            <a:r>
              <a:rPr lang="fa-IR" sz="1800" dirty="0" smtClean="0"/>
              <a:t>کاربردها:</a:t>
            </a:r>
          </a:p>
          <a:p>
            <a:pPr algn="r" rtl="1"/>
            <a:r>
              <a:rPr lang="fa-IR" sz="1800" dirty="0" smtClean="0"/>
              <a:t>استقرار سریع </a:t>
            </a:r>
          </a:p>
          <a:p>
            <a:pPr algn="r" rtl="1"/>
            <a:r>
              <a:rPr lang="fa-IR" sz="1800" dirty="0" smtClean="0"/>
              <a:t>توسعه آسان </a:t>
            </a:r>
          </a:p>
          <a:p>
            <a:pPr algn="r" rtl="1"/>
            <a:r>
              <a:rPr lang="fa-IR" sz="1800" dirty="0" smtClean="0"/>
              <a:t>مقیاس‌پذیری </a:t>
            </a:r>
          </a:p>
          <a:p>
            <a:pPr algn="r" rtl="1"/>
            <a:r>
              <a:rPr lang="fa-IR" sz="1800" b="1" dirty="0" smtClean="0"/>
              <a:t>توضیح کامل:</a:t>
            </a:r>
            <a:endParaRPr lang="fa-IR" sz="1800" dirty="0" smtClean="0"/>
          </a:p>
          <a:p>
            <a:pPr algn="r" rtl="1"/>
            <a:r>
              <a:rPr lang="en-US" sz="1800" dirty="0" err="1" smtClean="0"/>
              <a:t>Docker</a:t>
            </a:r>
            <a:r>
              <a:rPr lang="en-US" sz="1800" dirty="0" smtClean="0"/>
              <a:t> </a:t>
            </a:r>
            <a:r>
              <a:rPr lang="fa-IR" sz="1800" dirty="0" smtClean="0"/>
              <a:t>باعث می‌شود برنامه‌ها به راحتی در محیط‌های ابری اجرا شوند.</a:t>
            </a:r>
          </a:p>
          <a:p>
            <a:pPr algn="r" rtl="1"/>
            <a:r>
              <a:rPr lang="fa-IR" sz="1800" dirty="0" smtClean="0"/>
              <a:t>مثلاً اگر تعداد کاربران افزایش پیدا کند، سیستم می‌تواند کانتینرهای بیشتری ایجاد کند.</a:t>
            </a:r>
            <a:endParaRPr lang="fa-IR" sz="1800" dirty="0"/>
          </a:p>
        </p:txBody>
      </p:sp>
    </p:spTree>
    <p:extLst>
      <p:ext uri="{BB962C8B-B14F-4D97-AF65-F5344CB8AC3E}">
        <p14:creationId xmlns:p14="http://schemas.microsoft.com/office/powerpoint/2010/main" val="2882356497"/>
      </p:ext>
    </p:extLst>
  </p:cSld>
  <p:clrMapOvr>
    <a:masterClrMapping/>
  </p:clrMapOvr>
  <p:transition spd="slow">
    <p:push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E9F9BCC0-E63A-8EE6-8A9E-929957EB24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8054F80-7A5E-D193-67A8-AA4BD63DCC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6617"/>
            <a:ext cx="7429225" cy="763524"/>
          </a:xfrm>
        </p:spPr>
        <p:txBody>
          <a:bodyPr>
            <a:normAutofit/>
          </a:bodyPr>
          <a:lstStyle/>
          <a:p>
            <a:pPr algn="r" rtl="1"/>
            <a:r>
              <a:rPr lang="fa-IR" sz="3200" dirty="0"/>
              <a:t>مزایای </a:t>
            </a:r>
            <a:r>
              <a:rPr lang="en-US" sz="3200" dirty="0" err="1"/>
              <a:t>Docker</a:t>
            </a:r>
            <a:endParaRPr lang="en-US" sz="3200" dirty="0"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86F056C-2417-7FBB-FD7A-E614D947D9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670" y="1044700"/>
            <a:ext cx="8343635" cy="3375291"/>
          </a:xfrm>
        </p:spPr>
        <p:txBody>
          <a:bodyPr>
            <a:noAutofit/>
          </a:bodyPr>
          <a:lstStyle/>
          <a:p>
            <a:pPr algn="r" rtl="1"/>
            <a:r>
              <a:rPr lang="fa-IR" sz="1800" dirty="0"/>
              <a:t>مزایا:</a:t>
            </a:r>
          </a:p>
          <a:p>
            <a:pPr algn="r" rtl="1"/>
            <a:r>
              <a:rPr lang="fa-IR" sz="1800" dirty="0"/>
              <a:t>✔ سرعت بالا</a:t>
            </a:r>
          </a:p>
          <a:p>
            <a:pPr algn="r" rtl="1"/>
            <a:r>
              <a:rPr lang="fa-IR" sz="1800" dirty="0"/>
              <a:t>✔ مصرف کم منابع</a:t>
            </a:r>
          </a:p>
          <a:p>
            <a:pPr algn="r" rtl="1"/>
            <a:r>
              <a:rPr lang="fa-IR" sz="1800" dirty="0"/>
              <a:t>✔ قابل حمل</a:t>
            </a:r>
          </a:p>
          <a:p>
            <a:pPr algn="r" rtl="1"/>
            <a:r>
              <a:rPr lang="fa-IR" sz="1800" dirty="0"/>
              <a:t>✔ مقیاس‌پذیری</a:t>
            </a:r>
          </a:p>
          <a:p>
            <a:pPr algn="r" rtl="1"/>
            <a:r>
              <a:rPr lang="fa-IR" sz="1800" dirty="0"/>
              <a:t>✔ کاهش هزینه</a:t>
            </a:r>
          </a:p>
          <a:p>
            <a:pPr algn="r" rtl="1"/>
            <a:r>
              <a:rPr lang="fa-IR" sz="1800" b="1" dirty="0"/>
              <a:t>توضیح کامل:</a:t>
            </a:r>
            <a:endParaRPr lang="fa-IR" sz="1800" dirty="0"/>
          </a:p>
          <a:p>
            <a:pPr algn="r" rtl="1"/>
            <a:r>
              <a:rPr lang="fa-IR" sz="1800" dirty="0"/>
              <a:t>چون </a:t>
            </a:r>
            <a:r>
              <a:rPr lang="en-US" sz="1800" dirty="0" err="1"/>
              <a:t>Docker</a:t>
            </a:r>
            <a:r>
              <a:rPr lang="en-US" sz="1800" dirty="0"/>
              <a:t> </a:t>
            </a:r>
            <a:r>
              <a:rPr lang="fa-IR" sz="1800" dirty="0"/>
              <a:t>از </a:t>
            </a:r>
            <a:r>
              <a:rPr lang="en-US" sz="1800" dirty="0"/>
              <a:t>Kernel </a:t>
            </a:r>
            <a:r>
              <a:rPr lang="fa-IR" sz="1800" dirty="0"/>
              <a:t>سیستم عامل مشترک استفاده می‌کند، نیاز نیست برای هر برنامه سیستم عامل کامل اجرا شود.</a:t>
            </a:r>
          </a:p>
        </p:txBody>
      </p:sp>
    </p:spTree>
    <p:extLst>
      <p:ext uri="{BB962C8B-B14F-4D97-AF65-F5344CB8AC3E}">
        <p14:creationId xmlns:p14="http://schemas.microsoft.com/office/powerpoint/2010/main" val="863100143"/>
      </p:ext>
    </p:extLst>
  </p:cSld>
  <p:clrMapOvr>
    <a:masterClrMapping/>
  </p:clrMapOvr>
  <p:transition spd="slow">
    <p:push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3911F2F3-317D-4F47-EE54-94BC763AC7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20F03F0-916D-8FC2-38B6-9FFAC6E85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6617"/>
            <a:ext cx="7429225" cy="763524"/>
          </a:xfrm>
        </p:spPr>
        <p:txBody>
          <a:bodyPr>
            <a:normAutofit/>
          </a:bodyPr>
          <a:lstStyle/>
          <a:p>
            <a:pPr algn="r" rtl="1"/>
            <a:r>
              <a:rPr lang="en-US" sz="3200" dirty="0" err="1"/>
              <a:t>Docker</a:t>
            </a:r>
            <a:r>
              <a:rPr lang="en-US" sz="3200" dirty="0"/>
              <a:t> </a:t>
            </a:r>
            <a:r>
              <a:rPr lang="fa-IR" sz="3200" dirty="0"/>
              <a:t>و ماشین مجازی</a:t>
            </a:r>
            <a:endParaRPr lang="en-US" sz="3200" dirty="0"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100C48C-AFDC-09E5-24A1-E69C41360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670" y="1044700"/>
            <a:ext cx="8343635" cy="3375291"/>
          </a:xfrm>
        </p:spPr>
        <p:txBody>
          <a:bodyPr>
            <a:noAutofit/>
          </a:bodyPr>
          <a:lstStyle/>
          <a:p>
            <a:pPr algn="r" rtl="1"/>
            <a:r>
              <a:rPr lang="fa-IR" sz="1800" dirty="0"/>
              <a:t>ماشین مجازی:</a:t>
            </a:r>
          </a:p>
          <a:p>
            <a:pPr algn="r" rtl="1"/>
            <a:r>
              <a:rPr lang="fa-IR" sz="1800" dirty="0"/>
              <a:t>هر </a:t>
            </a:r>
            <a:r>
              <a:rPr lang="en-US" sz="1800" dirty="0"/>
              <a:t>VM </a:t>
            </a:r>
            <a:r>
              <a:rPr lang="fa-IR" sz="1800" dirty="0"/>
              <a:t>سیستم عامل جداگانه دارد.</a:t>
            </a:r>
          </a:p>
          <a:p>
            <a:pPr algn="r" rtl="1"/>
            <a:r>
              <a:rPr lang="en-US" sz="1800" dirty="0" err="1"/>
              <a:t>Docker</a:t>
            </a:r>
            <a:r>
              <a:rPr lang="en-US" sz="1800" dirty="0"/>
              <a:t>:</a:t>
            </a:r>
          </a:p>
          <a:p>
            <a:pPr algn="r" rtl="1"/>
            <a:r>
              <a:rPr lang="fa-IR" sz="1800" dirty="0"/>
              <a:t>از سیستم عامل میزبان استفاده می‌کند.</a:t>
            </a:r>
          </a:p>
          <a:p>
            <a:pPr algn="r" rtl="1"/>
            <a:r>
              <a:rPr lang="fa-IR" sz="1800" b="1" dirty="0"/>
              <a:t>نتیجه:</a:t>
            </a:r>
            <a:endParaRPr lang="fa-IR" sz="1800" dirty="0"/>
          </a:p>
          <a:p>
            <a:pPr algn="r" rtl="1"/>
            <a:r>
              <a:rPr lang="en-US" sz="1800" dirty="0" err="1"/>
              <a:t>Docker</a:t>
            </a:r>
            <a:r>
              <a:rPr lang="en-US" sz="1800" dirty="0"/>
              <a:t>:</a:t>
            </a:r>
          </a:p>
          <a:p>
            <a:pPr algn="r" rtl="1"/>
            <a:r>
              <a:rPr lang="fa-IR" sz="1800" dirty="0"/>
              <a:t>سبک‌تر </a:t>
            </a:r>
          </a:p>
          <a:p>
            <a:pPr algn="r" rtl="1"/>
            <a:r>
              <a:rPr lang="fa-IR" sz="1800" dirty="0"/>
              <a:t>سریع‌تر </a:t>
            </a:r>
          </a:p>
          <a:p>
            <a:pPr algn="r" rtl="1"/>
            <a:r>
              <a:rPr lang="fa-IR" sz="1800" dirty="0"/>
              <a:t>کم‌هزینه‌تر </a:t>
            </a:r>
          </a:p>
          <a:p>
            <a:pPr algn="r" rtl="1"/>
            <a:r>
              <a:rPr lang="fa-IR" sz="1800" dirty="0"/>
              <a:t>است.</a:t>
            </a:r>
          </a:p>
        </p:txBody>
      </p:sp>
    </p:spTree>
    <p:extLst>
      <p:ext uri="{BB962C8B-B14F-4D97-AF65-F5344CB8AC3E}">
        <p14:creationId xmlns:p14="http://schemas.microsoft.com/office/powerpoint/2010/main" val="255204915"/>
      </p:ext>
    </p:extLst>
  </p:cSld>
  <p:clrMapOvr>
    <a:masterClrMapping/>
  </p:clrMapOvr>
  <p:transition spd="slow">
    <p:push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275CE82B-5639-42C4-08DD-8700E1413C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97636B9-2DAB-EAA4-265F-B16F1CD559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6617"/>
            <a:ext cx="7429225" cy="763524"/>
          </a:xfrm>
        </p:spPr>
        <p:txBody>
          <a:bodyPr>
            <a:normAutofit/>
          </a:bodyPr>
          <a:lstStyle/>
          <a:p>
            <a:pPr algn="r" rtl="1"/>
            <a:r>
              <a:rPr lang="en-US" sz="3200" dirty="0" err="1"/>
              <a:t>Microservices</a:t>
            </a:r>
            <a:r>
              <a:rPr lang="en-US" sz="3200" dirty="0"/>
              <a:t> </a:t>
            </a:r>
            <a:r>
              <a:rPr lang="fa-IR" sz="3200" dirty="0"/>
              <a:t>چیست؟</a:t>
            </a:r>
            <a:endParaRPr lang="en-US" sz="3200" dirty="0"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2CAF1D7-E92A-A8C5-2FFC-5801B6BCAF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670" y="1044700"/>
            <a:ext cx="8343635" cy="3375291"/>
          </a:xfrm>
        </p:spPr>
        <p:txBody>
          <a:bodyPr>
            <a:noAutofit/>
          </a:bodyPr>
          <a:lstStyle/>
          <a:p>
            <a:pPr algn="r" rtl="1"/>
            <a:r>
              <a:rPr lang="en-US" sz="1800" dirty="0" err="1"/>
              <a:t>Microservices</a:t>
            </a:r>
            <a:r>
              <a:rPr lang="en-US" sz="1800" dirty="0"/>
              <a:t> </a:t>
            </a:r>
            <a:r>
              <a:rPr lang="fa-IR" sz="1800" dirty="0"/>
              <a:t>معماری‌ای است که برنامه را به بخش‌های کوچک تقسیم می‌کند.</a:t>
            </a:r>
          </a:p>
          <a:p>
            <a:pPr algn="r" rtl="1"/>
            <a:r>
              <a:rPr lang="fa-IR" sz="1800" dirty="0"/>
              <a:t>مثال:</a:t>
            </a:r>
          </a:p>
          <a:p>
            <a:pPr algn="r" rtl="1"/>
            <a:r>
              <a:rPr lang="fa-IR" sz="1800" dirty="0"/>
              <a:t>فروشگاه اینترنتی:</a:t>
            </a:r>
          </a:p>
          <a:p>
            <a:pPr algn="r" rtl="1"/>
            <a:r>
              <a:rPr lang="fa-IR" sz="1800" dirty="0"/>
              <a:t>سرویس پرداخت </a:t>
            </a:r>
          </a:p>
          <a:p>
            <a:pPr algn="r" rtl="1"/>
            <a:r>
              <a:rPr lang="fa-IR" sz="1800" dirty="0"/>
              <a:t>سرویس محصولات </a:t>
            </a:r>
          </a:p>
          <a:p>
            <a:pPr algn="r" rtl="1"/>
            <a:r>
              <a:rPr lang="fa-IR" sz="1800" dirty="0"/>
              <a:t>سرویس کاربران </a:t>
            </a:r>
          </a:p>
          <a:p>
            <a:pPr algn="r" rtl="1"/>
            <a:r>
              <a:rPr lang="fa-IR" sz="1800" b="1" dirty="0"/>
              <a:t>مزایا:</a:t>
            </a:r>
            <a:endParaRPr lang="fa-IR" sz="1800" dirty="0"/>
          </a:p>
          <a:p>
            <a:pPr algn="r" rtl="1"/>
            <a:r>
              <a:rPr lang="fa-IR" sz="1800" dirty="0"/>
              <a:t>توسعه آسان </a:t>
            </a:r>
          </a:p>
          <a:p>
            <a:pPr algn="r" rtl="1"/>
            <a:r>
              <a:rPr lang="fa-IR" sz="1800" dirty="0"/>
              <a:t>مدیریت بهتر </a:t>
            </a:r>
          </a:p>
          <a:p>
            <a:pPr algn="r" rtl="1"/>
            <a:r>
              <a:rPr lang="fa-IR" sz="1800" dirty="0"/>
              <a:t>مقیاس‌پذیری</a:t>
            </a:r>
          </a:p>
        </p:txBody>
      </p:sp>
    </p:spTree>
    <p:extLst>
      <p:ext uri="{BB962C8B-B14F-4D97-AF65-F5344CB8AC3E}">
        <p14:creationId xmlns:p14="http://schemas.microsoft.com/office/powerpoint/2010/main" val="3897490468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6617"/>
            <a:ext cx="7429225" cy="763524"/>
          </a:xfrm>
        </p:spPr>
        <p:txBody>
          <a:bodyPr>
            <a:normAutofit/>
          </a:bodyPr>
          <a:lstStyle/>
          <a:p>
            <a:pPr algn="r" rtl="1"/>
            <a:r>
              <a:rPr lang="fa-IR" sz="3200" dirty="0"/>
              <a:t>ایده کلی و هدف مقاله</a:t>
            </a:r>
            <a:endParaRPr lang="en-US" sz="3200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1800" dirty="0"/>
              <a:t>امروزه بیشتر شرکت‌های بزرگ نرم‌افزاری برای اجرای برنامه‌های خود از فناوری‌های ابری استفاده می‌کنند. </a:t>
            </a:r>
            <a:r>
              <a:rPr lang="en-US" sz="1800" dirty="0" err="1"/>
              <a:t>Docker</a:t>
            </a:r>
            <a:r>
              <a:rPr lang="en-US" sz="1800" dirty="0"/>
              <a:t> </a:t>
            </a:r>
            <a:r>
              <a:rPr lang="fa-IR" sz="1800" dirty="0"/>
              <a:t>یکی از مهم‌ترین ابزارها در این حوزه است که باعث می‌شود برنامه‌ها سریع‌تر، سبک‌تر و راحت‌تر اجرا شوند.</a:t>
            </a:r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4AD007CB-1F2D-0C3E-6E68-F57A15D8E6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9ED6793-6E79-2280-220C-E824CEB867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8470"/>
            <a:ext cx="7429225" cy="763524"/>
          </a:xfrm>
        </p:spPr>
        <p:txBody>
          <a:bodyPr>
            <a:normAutofit/>
          </a:bodyPr>
          <a:lstStyle/>
          <a:p>
            <a:pPr algn="r" rtl="1"/>
            <a:r>
              <a:rPr lang="en-US" sz="2800" dirty="0" err="1"/>
              <a:t>Kubernetes</a:t>
            </a:r>
            <a:r>
              <a:rPr lang="en-US" sz="2800" dirty="0"/>
              <a:t> </a:t>
            </a:r>
            <a:r>
              <a:rPr lang="fa-IR" sz="2800" dirty="0"/>
              <a:t>چیست؟</a:t>
            </a:r>
            <a:endParaRPr lang="en-US" sz="3200" dirty="0"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7A12F95-B050-478A-CBE7-AFDEE46542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670" y="1044700"/>
            <a:ext cx="8343635" cy="3375291"/>
          </a:xfrm>
        </p:spPr>
        <p:txBody>
          <a:bodyPr>
            <a:noAutofit/>
          </a:bodyPr>
          <a:lstStyle/>
          <a:p>
            <a:pPr algn="r" rtl="1"/>
            <a:r>
              <a:rPr lang="en-US" sz="1800" dirty="0" err="1"/>
              <a:t>Kubernetes</a:t>
            </a:r>
            <a:r>
              <a:rPr lang="en-US" sz="1800" dirty="0"/>
              <a:t> </a:t>
            </a:r>
            <a:r>
              <a:rPr lang="fa-IR" sz="1800" dirty="0"/>
              <a:t>سیستم مدیریت کانتینرها است.</a:t>
            </a:r>
          </a:p>
          <a:p>
            <a:pPr algn="r" rtl="1"/>
            <a:r>
              <a:rPr lang="fa-IR" sz="1800" dirty="0"/>
              <a:t>وظایف:</a:t>
            </a:r>
          </a:p>
          <a:p>
            <a:pPr algn="r" rtl="1"/>
            <a:r>
              <a:rPr lang="fa-IR" sz="1800" dirty="0"/>
              <a:t>ایجاد کانتینر </a:t>
            </a:r>
          </a:p>
          <a:p>
            <a:pPr algn="r" rtl="1"/>
            <a:r>
              <a:rPr lang="fa-IR" sz="1800" dirty="0"/>
              <a:t>حذف کانتینر </a:t>
            </a:r>
          </a:p>
          <a:p>
            <a:pPr algn="r" rtl="1"/>
            <a:r>
              <a:rPr lang="fa-IR" sz="1800" dirty="0"/>
              <a:t>توزیع بار </a:t>
            </a:r>
          </a:p>
          <a:p>
            <a:pPr algn="r" rtl="1"/>
            <a:r>
              <a:rPr lang="fa-IR" sz="1800" dirty="0"/>
              <a:t>مقیاس‌پذیری </a:t>
            </a:r>
          </a:p>
          <a:p>
            <a:pPr algn="r" rtl="1"/>
            <a:r>
              <a:rPr lang="fa-IR" sz="1800" b="1" dirty="0"/>
              <a:t>توضیح کامل:</a:t>
            </a:r>
            <a:endParaRPr lang="fa-IR" sz="1800" dirty="0"/>
          </a:p>
          <a:p>
            <a:pPr algn="r" rtl="1"/>
            <a:r>
              <a:rPr lang="fa-IR" sz="1800" dirty="0"/>
              <a:t>اگر تعداد کانتینرها زیاد شود مدیریت دستی سخت می‌شود.</a:t>
            </a:r>
          </a:p>
          <a:p>
            <a:pPr algn="r" rtl="1"/>
            <a:r>
              <a:rPr lang="en-US" sz="1800" dirty="0" err="1"/>
              <a:t>Kubernetes</a:t>
            </a:r>
            <a:r>
              <a:rPr lang="en-US" sz="1800" dirty="0"/>
              <a:t> </a:t>
            </a:r>
            <a:r>
              <a:rPr lang="fa-IR" sz="1800" dirty="0"/>
              <a:t>این کار را خودکار انجام می‌دهد.</a:t>
            </a:r>
          </a:p>
        </p:txBody>
      </p:sp>
    </p:spTree>
    <p:extLst>
      <p:ext uri="{BB962C8B-B14F-4D97-AF65-F5344CB8AC3E}">
        <p14:creationId xmlns:p14="http://schemas.microsoft.com/office/powerpoint/2010/main" val="2161779570"/>
      </p:ext>
    </p:extLst>
  </p:cSld>
  <p:clrMapOvr>
    <a:masterClrMapping/>
  </p:clrMapOvr>
  <p:transition spd="slow">
    <p:push dir="u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AA683C60-A02E-A3CA-3BCC-DC6E50C66B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0E5BB4A-6876-0933-0998-B9818F095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56" y="128470"/>
            <a:ext cx="7429225" cy="763524"/>
          </a:xfrm>
        </p:spPr>
        <p:txBody>
          <a:bodyPr>
            <a:normAutofit/>
          </a:bodyPr>
          <a:lstStyle/>
          <a:p>
            <a:pPr algn="r" rtl="1"/>
            <a:r>
              <a:rPr lang="fa-IR" dirty="0"/>
              <a:t>استفاده در سرویس‌های ابری</a:t>
            </a:r>
            <a:endParaRPr lang="en-US" sz="3200" dirty="0"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397208E-7C70-8F70-3086-C420C8E4F4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670" y="1044700"/>
            <a:ext cx="8343635" cy="3375291"/>
          </a:xfrm>
        </p:spPr>
        <p:txBody>
          <a:bodyPr>
            <a:noAutofit/>
          </a:bodyPr>
          <a:lstStyle/>
          <a:p>
            <a:pPr algn="r" rtl="1"/>
            <a:r>
              <a:rPr lang="fa-IR" sz="1800" dirty="0"/>
              <a:t>شرکت‌های ابری:</a:t>
            </a:r>
          </a:p>
          <a:p>
            <a:pPr algn="r" rtl="1"/>
            <a:r>
              <a:rPr lang="en-US" sz="1800" dirty="0"/>
              <a:t>Amazon Web Services</a:t>
            </a:r>
          </a:p>
          <a:p>
            <a:pPr algn="r" rtl="1"/>
            <a:r>
              <a:rPr lang="en-US" sz="1800" dirty="0"/>
              <a:t>Microsoft Azure</a:t>
            </a:r>
          </a:p>
          <a:p>
            <a:pPr algn="r" rtl="1"/>
            <a:r>
              <a:rPr lang="en-US" sz="1800" dirty="0"/>
              <a:t>Google Cloud</a:t>
            </a:r>
          </a:p>
          <a:p>
            <a:pPr algn="r" rtl="1"/>
            <a:r>
              <a:rPr lang="fa-IR" sz="1800" dirty="0"/>
              <a:t>این سرویس‌ها امکان اجرای </a:t>
            </a:r>
            <a:r>
              <a:rPr lang="en-US" sz="1800" dirty="0" err="1"/>
              <a:t>Docker</a:t>
            </a:r>
            <a:r>
              <a:rPr lang="en-US" sz="1800" dirty="0"/>
              <a:t> </a:t>
            </a:r>
            <a:r>
              <a:rPr lang="fa-IR" sz="1800" dirty="0"/>
              <a:t>را فراهم می‌کنند.</a:t>
            </a:r>
          </a:p>
        </p:txBody>
      </p:sp>
    </p:spTree>
    <p:extLst>
      <p:ext uri="{BB962C8B-B14F-4D97-AF65-F5344CB8AC3E}">
        <p14:creationId xmlns:p14="http://schemas.microsoft.com/office/powerpoint/2010/main" val="2821515850"/>
      </p:ext>
    </p:extLst>
  </p:cSld>
  <p:clrMapOvr>
    <a:masterClrMapping/>
  </p:clrMapOvr>
  <p:transition spd="slow">
    <p:push dir="u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AA683C60-A02E-A3CA-3BCC-DC6E50C66B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0E5BB4A-6876-0933-0998-B9818F095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56" y="128470"/>
            <a:ext cx="7429225" cy="763524"/>
          </a:xfrm>
        </p:spPr>
        <p:txBody>
          <a:bodyPr>
            <a:normAutofit/>
          </a:bodyPr>
          <a:lstStyle/>
          <a:p>
            <a:pPr algn="r" rtl="1"/>
            <a:r>
              <a:rPr lang="fa-IR" dirty="0"/>
              <a:t>استفاده در سرویس‌های ابری</a:t>
            </a:r>
            <a:endParaRPr lang="en-US" sz="3200" dirty="0"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397208E-7C70-8F70-3086-C420C8E4F4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670" y="1044700"/>
            <a:ext cx="8343635" cy="3375291"/>
          </a:xfrm>
        </p:spPr>
        <p:txBody>
          <a:bodyPr>
            <a:noAutofit/>
          </a:bodyPr>
          <a:lstStyle/>
          <a:p>
            <a:pPr algn="r" rtl="1"/>
            <a:r>
              <a:rPr lang="fa-IR" sz="1400" dirty="0" smtClean="0"/>
              <a:t>۱</a:t>
            </a:r>
            <a:r>
              <a:rPr lang="fa-IR" sz="1400" dirty="0"/>
              <a:t>. انتخاب ایمیج پایه</a:t>
            </a:r>
          </a:p>
          <a:p>
            <a:pPr algn="r" rtl="1"/>
            <a:r>
              <a:rPr lang="en-US" sz="1400" dirty="0"/>
              <a:t>FROM </a:t>
            </a:r>
            <a:r>
              <a:rPr lang="en-US" sz="1400" dirty="0" smtClean="0"/>
              <a:t>python:3.11-slim</a:t>
            </a:r>
            <a:endParaRPr lang="en-US" sz="1400" dirty="0"/>
          </a:p>
          <a:p>
            <a:pPr algn="r" rtl="1"/>
            <a:r>
              <a:rPr lang="fa-IR" sz="1400" dirty="0" smtClean="0"/>
              <a:t>۲</a:t>
            </a:r>
            <a:r>
              <a:rPr lang="fa-IR" sz="1400" dirty="0"/>
              <a:t>. مشخص کردن پوشه کاری</a:t>
            </a:r>
          </a:p>
          <a:p>
            <a:pPr algn="r" rtl="1"/>
            <a:r>
              <a:rPr lang="en-US" sz="1400" dirty="0"/>
              <a:t>WORKDIR /</a:t>
            </a:r>
            <a:r>
              <a:rPr lang="en-US" sz="1400" dirty="0" smtClean="0"/>
              <a:t>app</a:t>
            </a:r>
            <a:endParaRPr lang="en-US" sz="1400" dirty="0"/>
          </a:p>
          <a:p>
            <a:pPr algn="r" rtl="1"/>
            <a:r>
              <a:rPr lang="fa-IR" sz="1400" dirty="0" smtClean="0"/>
              <a:t>۳</a:t>
            </a:r>
            <a:r>
              <a:rPr lang="fa-IR" sz="1400" dirty="0"/>
              <a:t>. کپی فایل نیازمندی‌ها (برای استفاده از کش داکر)</a:t>
            </a:r>
          </a:p>
          <a:p>
            <a:pPr algn="r" rtl="1"/>
            <a:r>
              <a:rPr lang="en-US" sz="1400" dirty="0"/>
              <a:t>COPY requirements.txt </a:t>
            </a:r>
            <a:r>
              <a:rPr lang="en-US" sz="1400" dirty="0" smtClean="0"/>
              <a:t>.</a:t>
            </a:r>
            <a:endParaRPr lang="en-US" sz="1400" dirty="0"/>
          </a:p>
          <a:p>
            <a:pPr algn="r" rtl="1"/>
            <a:r>
              <a:rPr lang="fa-IR" sz="1400" dirty="0" smtClean="0"/>
              <a:t>۴</a:t>
            </a:r>
            <a:r>
              <a:rPr lang="fa-IR" sz="1400" dirty="0"/>
              <a:t>. نصب نیازمندی‌ها</a:t>
            </a:r>
          </a:p>
          <a:p>
            <a:pPr algn="r" rtl="1"/>
            <a:r>
              <a:rPr lang="en-US" sz="1400" dirty="0"/>
              <a:t>RUN pip install --no-cache-</a:t>
            </a:r>
            <a:r>
              <a:rPr lang="en-US" sz="1400" dirty="0" err="1"/>
              <a:t>dir</a:t>
            </a:r>
            <a:r>
              <a:rPr lang="en-US" sz="1400" dirty="0"/>
              <a:t> -r </a:t>
            </a:r>
            <a:r>
              <a:rPr lang="en-US" sz="1400" dirty="0" smtClean="0"/>
              <a:t>requirements.txt</a:t>
            </a:r>
            <a:endParaRPr lang="en-US" sz="1400" dirty="0"/>
          </a:p>
          <a:p>
            <a:pPr algn="r" rtl="1"/>
            <a:r>
              <a:rPr lang="fa-IR" sz="1400" dirty="0" smtClean="0"/>
              <a:t>۵</a:t>
            </a:r>
            <a:r>
              <a:rPr lang="fa-IR" sz="1400" dirty="0"/>
              <a:t>. کپی بقیه کدها</a:t>
            </a:r>
          </a:p>
          <a:p>
            <a:pPr algn="r" rtl="1"/>
            <a:r>
              <a:rPr lang="en-US" sz="1400" dirty="0"/>
              <a:t>COPY . </a:t>
            </a:r>
            <a:r>
              <a:rPr lang="en-US" sz="1400" dirty="0" smtClean="0"/>
              <a:t>.</a:t>
            </a:r>
            <a:endParaRPr lang="en-US" sz="1400" dirty="0"/>
          </a:p>
          <a:p>
            <a:pPr algn="r" rtl="1"/>
            <a:r>
              <a:rPr lang="fa-IR" sz="1400" dirty="0" smtClean="0"/>
              <a:t>۶</a:t>
            </a:r>
            <a:r>
              <a:rPr lang="fa-IR" sz="1400" dirty="0"/>
              <a:t>. اجرای برنامه</a:t>
            </a:r>
          </a:p>
          <a:p>
            <a:pPr algn="r" rtl="1"/>
            <a:r>
              <a:rPr lang="en-US" sz="1400" dirty="0"/>
              <a:t>CMD ["python", "app.py"]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660040697"/>
      </p:ext>
    </p:extLst>
  </p:cSld>
  <p:clrMapOvr>
    <a:masterClrMapping/>
  </p:clrMapOvr>
  <p:transition spd="slow">
    <p:push dir="u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18F533C-60C8-9CCB-4945-8788E17BE9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8D889B0-04DD-A30E-B173-F5A9FBC72C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55" y="128470"/>
            <a:ext cx="7429225" cy="763524"/>
          </a:xfrm>
        </p:spPr>
        <p:txBody>
          <a:bodyPr>
            <a:normAutofit/>
          </a:bodyPr>
          <a:lstStyle/>
          <a:p>
            <a:pPr algn="r" rtl="1"/>
            <a:r>
              <a:rPr lang="fa-IR" dirty="0"/>
              <a:t>کاربرد واقعی در صنعت</a:t>
            </a:r>
            <a:endParaRPr lang="en-US" sz="3200" dirty="0"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41EC46C-6DEC-B94F-4FC5-71BA66824C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670" y="1044700"/>
            <a:ext cx="8343635" cy="3375291"/>
          </a:xfrm>
        </p:spPr>
        <p:txBody>
          <a:bodyPr>
            <a:noAutofit/>
          </a:bodyPr>
          <a:lstStyle/>
          <a:p>
            <a:pPr algn="r" rtl="1"/>
            <a:r>
              <a:rPr lang="fa-IR" sz="1800" dirty="0"/>
              <a:t>شرکت‌ها:</a:t>
            </a:r>
          </a:p>
          <a:p>
            <a:pPr algn="r" rtl="1"/>
            <a:r>
              <a:rPr lang="en-US" sz="1800" dirty="0"/>
              <a:t>Netflix</a:t>
            </a:r>
          </a:p>
          <a:p>
            <a:pPr algn="r" rtl="1"/>
            <a:r>
              <a:rPr lang="en-US" sz="1800" dirty="0"/>
              <a:t>Spotify</a:t>
            </a:r>
          </a:p>
          <a:p>
            <a:pPr algn="r" rtl="1"/>
            <a:r>
              <a:rPr lang="en-US" sz="1800" dirty="0"/>
              <a:t>PayPal</a:t>
            </a:r>
          </a:p>
          <a:p>
            <a:pPr algn="r" rtl="1"/>
            <a:r>
              <a:rPr lang="fa-IR" sz="1800" dirty="0"/>
              <a:t>از </a:t>
            </a:r>
            <a:r>
              <a:rPr lang="en-US" sz="1800" dirty="0" err="1"/>
              <a:t>Docker</a:t>
            </a:r>
            <a:r>
              <a:rPr lang="en-US" sz="1800" dirty="0"/>
              <a:t> </a:t>
            </a:r>
            <a:r>
              <a:rPr lang="fa-IR" sz="1800" dirty="0"/>
              <a:t>برای:</a:t>
            </a:r>
          </a:p>
          <a:p>
            <a:pPr algn="r" rtl="1"/>
            <a:r>
              <a:rPr lang="fa-IR" sz="1800" dirty="0"/>
              <a:t>مدیریت سرویس‌ها </a:t>
            </a:r>
          </a:p>
          <a:p>
            <a:pPr algn="r" rtl="1"/>
            <a:r>
              <a:rPr lang="fa-IR" sz="1800" dirty="0"/>
              <a:t>توسعه سریع </a:t>
            </a:r>
          </a:p>
          <a:p>
            <a:pPr algn="r" rtl="1"/>
            <a:r>
              <a:rPr lang="fa-IR" sz="1800" dirty="0"/>
              <a:t>افزایش مقیاس </a:t>
            </a:r>
          </a:p>
          <a:p>
            <a:pPr algn="r" rtl="1"/>
            <a:r>
              <a:rPr lang="fa-IR" sz="1800" dirty="0"/>
              <a:t>استفاده می‌کنند.</a:t>
            </a:r>
          </a:p>
        </p:txBody>
      </p:sp>
    </p:spTree>
    <p:extLst>
      <p:ext uri="{BB962C8B-B14F-4D97-AF65-F5344CB8AC3E}">
        <p14:creationId xmlns:p14="http://schemas.microsoft.com/office/powerpoint/2010/main" val="195668797"/>
      </p:ext>
    </p:extLst>
  </p:cSld>
  <p:clrMapOvr>
    <a:masterClrMapping/>
  </p:clrMapOvr>
  <p:transition spd="slow">
    <p:push dir="u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323B9C5E-D622-D2D1-1BBA-2C8049AB54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08D9434-AC45-1F94-4E6B-E1DD99AFC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8470"/>
            <a:ext cx="7429225" cy="763524"/>
          </a:xfrm>
        </p:spPr>
        <p:txBody>
          <a:bodyPr>
            <a:normAutofit/>
          </a:bodyPr>
          <a:lstStyle/>
          <a:p>
            <a:pPr algn="r" rtl="1"/>
            <a:r>
              <a:rPr lang="fa-IR" dirty="0"/>
              <a:t>چالش‌ها</a:t>
            </a:r>
            <a:endParaRPr lang="en-US" sz="3200" dirty="0"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466DEA8-7201-E6DF-6E4D-C42E441761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670" y="1044700"/>
            <a:ext cx="8343635" cy="3375291"/>
          </a:xfrm>
        </p:spPr>
        <p:txBody>
          <a:bodyPr>
            <a:noAutofit/>
          </a:bodyPr>
          <a:lstStyle/>
          <a:p>
            <a:pPr algn="r" rtl="1"/>
            <a:r>
              <a:rPr lang="fa-IR" sz="1800" dirty="0"/>
              <a:t>امنیت </a:t>
            </a:r>
          </a:p>
          <a:p>
            <a:pPr algn="r" rtl="1"/>
            <a:r>
              <a:rPr lang="fa-IR" sz="1800" dirty="0"/>
              <a:t>مدیریت شبکه </a:t>
            </a:r>
          </a:p>
          <a:p>
            <a:pPr algn="r" rtl="1"/>
            <a:r>
              <a:rPr lang="fa-IR" sz="1800" dirty="0"/>
              <a:t>ذخیره‌سازی داده </a:t>
            </a:r>
          </a:p>
          <a:p>
            <a:pPr algn="r" rtl="1"/>
            <a:r>
              <a:rPr lang="fa-IR" sz="1800" dirty="0"/>
              <a:t>مدیریت تعداد زیاد کانتینرها </a:t>
            </a:r>
          </a:p>
          <a:p>
            <a:pPr algn="r" rtl="1"/>
            <a:r>
              <a:rPr lang="fa-IR" sz="1800" b="1" dirty="0"/>
              <a:t>توضیح:</a:t>
            </a:r>
            <a:endParaRPr lang="fa-IR" sz="1800" dirty="0"/>
          </a:p>
          <a:p>
            <a:pPr algn="r" rtl="1"/>
            <a:r>
              <a:rPr lang="fa-IR" sz="1800" dirty="0"/>
              <a:t>با زیاد شدن کانتینرها مدیریت آن‌ها پیچیده می‌شود.</a:t>
            </a:r>
          </a:p>
        </p:txBody>
      </p:sp>
    </p:spTree>
    <p:extLst>
      <p:ext uri="{BB962C8B-B14F-4D97-AF65-F5344CB8AC3E}">
        <p14:creationId xmlns:p14="http://schemas.microsoft.com/office/powerpoint/2010/main" val="684252705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DE2B1105-B2B4-3A86-FAC0-C32DFC8C92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5BCD163-D0FA-5AB2-342D-98C8F1641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84" y="128470"/>
            <a:ext cx="7429225" cy="763524"/>
          </a:xfrm>
        </p:spPr>
        <p:txBody>
          <a:bodyPr>
            <a:normAutofit/>
          </a:bodyPr>
          <a:lstStyle/>
          <a:p>
            <a:pPr algn="r" rtl="1"/>
            <a:r>
              <a:rPr lang="fa-IR" sz="3200" dirty="0"/>
              <a:t>جمع‌بندی نهایی</a:t>
            </a:r>
            <a:endParaRPr lang="en-US" sz="3200" dirty="0"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2718D7D-BA93-BED8-9EAA-2E21CE092231}"/>
              </a:ext>
            </a:extLst>
          </p:cNvPr>
          <p:cNvSpPr txBox="1">
            <a:spLocks/>
          </p:cNvSpPr>
          <p:nvPr/>
        </p:nvSpPr>
        <p:spPr>
          <a:xfrm>
            <a:off x="2128720" y="1655520"/>
            <a:ext cx="6538522" cy="31304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en-US" sz="2000" dirty="0" err="1"/>
              <a:t>Docker</a:t>
            </a:r>
            <a:r>
              <a:rPr lang="en-US" sz="2000" dirty="0"/>
              <a:t> </a:t>
            </a:r>
            <a:r>
              <a:rPr lang="fa-IR" sz="2000" dirty="0"/>
              <a:t>فناوری مهمی در رایانش ابری است که:</a:t>
            </a:r>
          </a:p>
          <a:p>
            <a:pPr algn="r" rtl="1"/>
            <a:r>
              <a:rPr lang="fa-IR" sz="2000" dirty="0"/>
              <a:t>توسعه را سریع‌تر می‌کند </a:t>
            </a:r>
          </a:p>
          <a:p>
            <a:pPr algn="r" rtl="1"/>
            <a:r>
              <a:rPr lang="fa-IR" sz="2000" dirty="0"/>
              <a:t>هزینه را کاهش می‌دهد </a:t>
            </a:r>
          </a:p>
          <a:p>
            <a:pPr algn="r" rtl="1"/>
            <a:r>
              <a:rPr lang="fa-IR" sz="2000" dirty="0"/>
              <a:t>مقیاس‌پذیری را افزایش می‌دهد </a:t>
            </a:r>
          </a:p>
          <a:p>
            <a:pPr algn="r" rtl="1"/>
            <a:r>
              <a:rPr lang="fa-IR" sz="2000" dirty="0"/>
              <a:t>مدیریت برنامه‌ها را ساده‌تر می‌کند</a:t>
            </a:r>
          </a:p>
        </p:txBody>
      </p:sp>
    </p:spTree>
    <p:extLst>
      <p:ext uri="{BB962C8B-B14F-4D97-AF65-F5344CB8AC3E}">
        <p14:creationId xmlns:p14="http://schemas.microsoft.com/office/powerpoint/2010/main" val="1551578723"/>
      </p:ext>
    </p:extLst>
  </p:cSld>
  <p:clrMapOvr>
    <a:masterClrMapping/>
  </p:clrMapOvr>
  <p:transition spd="slow">
    <p:push dir="u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DE2B1105-B2B4-3A86-FAC0-C32DFC8C92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5BCD163-D0FA-5AB2-342D-98C8F1641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84" y="128470"/>
            <a:ext cx="7429225" cy="763524"/>
          </a:xfrm>
        </p:spPr>
        <p:txBody>
          <a:bodyPr>
            <a:normAutofit/>
          </a:bodyPr>
          <a:lstStyle/>
          <a:p>
            <a:pPr algn="r" rtl="1"/>
            <a:r>
              <a:rPr lang="fa-IR" sz="3200" dirty="0" smtClean="0"/>
              <a:t>منابع</a:t>
            </a:r>
            <a:endParaRPr lang="en-US" sz="3200" dirty="0"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2718D7D-BA93-BED8-9EAA-2E21CE092231}"/>
              </a:ext>
            </a:extLst>
          </p:cNvPr>
          <p:cNvSpPr txBox="1">
            <a:spLocks/>
          </p:cNvSpPr>
          <p:nvPr/>
        </p:nvSpPr>
        <p:spPr>
          <a:xfrm>
            <a:off x="2128720" y="1655520"/>
            <a:ext cx="6538522" cy="31304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Merkel D. </a:t>
            </a:r>
            <a:r>
              <a:rPr lang="en-US" sz="2000" dirty="0" err="1"/>
              <a:t>Docker</a:t>
            </a:r>
            <a:r>
              <a:rPr lang="en-US" sz="2000" dirty="0"/>
              <a:t>: Lightweight Linux Containers for Consistent Development and Deployment. Linux Journal, 2014</a:t>
            </a:r>
          </a:p>
          <a:p>
            <a:r>
              <a:rPr lang="en-US" sz="2000" dirty="0" err="1"/>
              <a:t>Mell</a:t>
            </a:r>
            <a:r>
              <a:rPr lang="en-US" sz="2000" dirty="0"/>
              <a:t> &amp; </a:t>
            </a:r>
            <a:r>
              <a:rPr lang="en-US" sz="2000" dirty="0" err="1"/>
              <a:t>Grance</a:t>
            </a:r>
            <a:r>
              <a:rPr lang="en-US" sz="2000" dirty="0"/>
              <a:t>. NIST Definition of Cloud Computing, 2011</a:t>
            </a:r>
          </a:p>
          <a:p>
            <a:r>
              <a:rPr lang="en-US" sz="2000" dirty="0"/>
              <a:t>Bernstein D. Containers and Cloud Computing Technology, IEEE, 2014</a:t>
            </a:r>
          </a:p>
          <a:p>
            <a:r>
              <a:rPr lang="en-US" sz="2000" dirty="0"/>
              <a:t>Xavier M.G. Performance Evaluation of Container-Based Virtualization, IEEE, 2013</a:t>
            </a:r>
          </a:p>
        </p:txBody>
      </p:sp>
    </p:spTree>
    <p:extLst>
      <p:ext uri="{BB962C8B-B14F-4D97-AF65-F5344CB8AC3E}">
        <p14:creationId xmlns:p14="http://schemas.microsoft.com/office/powerpoint/2010/main" val="181619377"/>
      </p:ext>
    </p:extLst>
  </p:cSld>
  <p:clrMapOvr>
    <a:masterClrMapping/>
  </p:clrMapOvr>
  <p:transition spd="slow">
    <p:push dir="u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="" xmlns:a16="http://schemas.microsoft.com/office/drawing/2014/main" id="{B18F174A-F3D5-2E44-2CFF-FE71F890A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5195" y="2189988"/>
            <a:ext cx="4935343" cy="763524"/>
          </a:xfrm>
        </p:spPr>
        <p:txBody>
          <a:bodyPr>
            <a:normAutofit/>
          </a:bodyPr>
          <a:lstStyle/>
          <a:p>
            <a:pPr algn="ctr" rtl="1"/>
            <a:r>
              <a:rPr lang="fa-IR" sz="4400" dirty="0">
                <a:cs typeface="B Titr" panose="00000700000000000000" pitchFamily="2" charset="-78"/>
              </a:rPr>
              <a:t>با تشکر از توجه شما</a:t>
            </a:r>
            <a:endParaRPr lang="en-US" sz="4400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68708770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9420AF2B-FC6C-E70B-0A90-D77F4177F6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4675875-E220-3F35-71D7-E72EB6CE2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6617"/>
            <a:ext cx="7429225" cy="763524"/>
          </a:xfrm>
        </p:spPr>
        <p:txBody>
          <a:bodyPr>
            <a:normAutofit/>
          </a:bodyPr>
          <a:lstStyle/>
          <a:p>
            <a:pPr algn="r" rtl="1"/>
            <a:r>
              <a:rPr lang="fa-IR" sz="3200" dirty="0"/>
              <a:t>رایانش ابری چیست؟</a:t>
            </a:r>
            <a:endParaRPr lang="en-US" sz="3200" dirty="0"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0F0ED3A-DA04-53D1-1081-69CC38806B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r" rtl="1"/>
            <a:r>
              <a:rPr lang="fa-IR" sz="1800" dirty="0"/>
              <a:t>رایانش ابری یا </a:t>
            </a:r>
            <a:r>
              <a:rPr lang="en-US" sz="1800" dirty="0"/>
              <a:t>Cloud Computing </a:t>
            </a:r>
            <a:r>
              <a:rPr lang="fa-IR" sz="1800" dirty="0"/>
              <a:t>روشی برای ارائه منابع کامپیوتری از طریق اینترنت است.</a:t>
            </a:r>
          </a:p>
          <a:p>
            <a:pPr algn="r" rtl="1"/>
            <a:r>
              <a:rPr lang="fa-IR" sz="1800" dirty="0"/>
              <a:t>این منابع شامل:</a:t>
            </a:r>
          </a:p>
          <a:p>
            <a:pPr algn="r" rtl="1"/>
            <a:r>
              <a:rPr lang="fa-IR" sz="1800" dirty="0"/>
              <a:t>سرور </a:t>
            </a:r>
          </a:p>
          <a:p>
            <a:pPr algn="r" rtl="1"/>
            <a:r>
              <a:rPr lang="fa-IR" sz="1800" dirty="0"/>
              <a:t>فضای ذخیره‌سازی </a:t>
            </a:r>
          </a:p>
          <a:p>
            <a:pPr algn="r" rtl="1"/>
            <a:r>
              <a:rPr lang="fa-IR" sz="1800" dirty="0"/>
              <a:t>پایگاه داده </a:t>
            </a:r>
          </a:p>
          <a:p>
            <a:pPr algn="r" rtl="1"/>
            <a:r>
              <a:rPr lang="fa-IR" sz="1800" dirty="0"/>
              <a:t>شبکه </a:t>
            </a:r>
          </a:p>
          <a:p>
            <a:pPr algn="r" rtl="1"/>
            <a:r>
              <a:rPr lang="fa-IR" sz="1800" dirty="0"/>
              <a:t>نرم‌افزار </a:t>
            </a:r>
          </a:p>
          <a:p>
            <a:pPr algn="r" rtl="1"/>
            <a:r>
              <a:rPr lang="fa-IR" sz="1800" b="1" dirty="0"/>
              <a:t>توضیح کامل:</a:t>
            </a:r>
            <a:endParaRPr lang="fa-IR" sz="1800" dirty="0"/>
          </a:p>
          <a:p>
            <a:pPr algn="r" rtl="1"/>
            <a:r>
              <a:rPr lang="fa-IR" sz="1800" dirty="0"/>
              <a:t>قبلاً شرکت‌ها مجبور بودند برای اجرای برنامه‌ها سرورهای فیزیکی بخرند و نگهداری کنند. این کار هزینه زیادی داشت.</a:t>
            </a:r>
          </a:p>
          <a:p>
            <a:pPr algn="r" rtl="1"/>
            <a:r>
              <a:rPr lang="fa-IR" sz="1800" dirty="0"/>
              <a:t>در رایانش ابری، به جای خرید سخت‌افزار، کاربران منابع را از شرکت‌های ارائه‌دهنده دریافت می‌کنند و فقط به اندازه مصرف خود هزینه پرداخت می‌کنند.</a:t>
            </a:r>
          </a:p>
          <a:p>
            <a:pPr algn="r" rtl="1"/>
            <a:r>
              <a:rPr lang="fa-IR" sz="1800" dirty="0"/>
              <a:t>مثال:</a:t>
            </a:r>
          </a:p>
          <a:p>
            <a:pPr algn="r" rtl="1"/>
            <a:r>
              <a:rPr lang="fa-IR" sz="1800" dirty="0"/>
              <a:t>اگر یک فروشگاه اینترنتی ناگهان بازدید زیادی داشته باشد، سرویس ابری می‌تواند سریع منابع بیشتری به آن اختصاص دهد.</a:t>
            </a:r>
          </a:p>
        </p:txBody>
      </p:sp>
    </p:spTree>
    <p:extLst>
      <p:ext uri="{BB962C8B-B14F-4D97-AF65-F5344CB8AC3E}">
        <p14:creationId xmlns:p14="http://schemas.microsoft.com/office/powerpoint/2010/main" val="918952458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="" xmlns:a16="http://schemas.microsoft.com/office/drawing/2014/main" id="{B18F174A-F3D5-2E44-2CFF-FE71F890A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9150" y="-24234"/>
            <a:ext cx="6309688" cy="763524"/>
          </a:xfrm>
        </p:spPr>
        <p:txBody>
          <a:bodyPr>
            <a:normAutofit/>
          </a:bodyPr>
          <a:lstStyle/>
          <a:p>
            <a:pPr algn="r" rtl="1"/>
            <a:r>
              <a:rPr lang="fa-IR" sz="3200" dirty="0"/>
              <a:t>مشکلات روش سنتی</a:t>
            </a:r>
            <a:endParaRPr lang="en-US" sz="3200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 noChangeArrowheads="1"/>
          </p:cNvSpPr>
          <p:nvPr>
            <p:ph idx="1"/>
          </p:nvPr>
        </p:nvSpPr>
        <p:spPr bwMode="auto">
          <a:xfrm>
            <a:off x="-9150" y="629214"/>
            <a:ext cx="6260905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در روش سنتی مشکلات زیر وجود داشت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هزینه زیاد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راه‌اندازی پیچیده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ناسازگاری محیط‌ها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مصرف زیاد منابع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1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توضیح کامل</a:t>
            </a: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فرض کنید یک برنامه روی لپ‌تاپ برنامه‌نویس اجرا می‌شود اما روی سرور اجرا نمی‌شود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دلیل آن می‌تواند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تفاوت نسخه سیستم عامل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تفاوت کتابخانه‌ها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تفاوت تنظیمات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باشد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این مشکل به اصطلاح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"It works on my machine"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معروف است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BA3DE70A-96A1-ECEB-57F2-3449AA0099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65DC355-F86A-AA00-5868-34BEE61D0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6617"/>
            <a:ext cx="7429225" cy="763524"/>
          </a:xfrm>
        </p:spPr>
        <p:txBody>
          <a:bodyPr>
            <a:normAutofit/>
          </a:bodyPr>
          <a:lstStyle/>
          <a:p>
            <a:pPr algn="r" rtl="1"/>
            <a:r>
              <a:rPr lang="fa-IR" sz="3200" dirty="0"/>
              <a:t>کانتینرسازی چیست؟</a:t>
            </a:r>
            <a:endParaRPr lang="en-US" sz="3200" dirty="0"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78C6FA3-AE7E-4B7E-0714-6027F152D8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r" rtl="1"/>
            <a:r>
              <a:rPr lang="en-US" sz="2000" dirty="0"/>
              <a:t>Containerization </a:t>
            </a:r>
            <a:r>
              <a:rPr lang="fa-IR" sz="2000" dirty="0"/>
              <a:t>فرآیند بسته‌بندی برنامه همراه با تمام وابستگی‌های آن است.</a:t>
            </a:r>
          </a:p>
          <a:p>
            <a:pPr algn="r" rtl="1"/>
            <a:r>
              <a:rPr lang="fa-IR" sz="2000" dirty="0"/>
              <a:t>وابستگی‌ها شامل:</a:t>
            </a:r>
          </a:p>
          <a:p>
            <a:pPr algn="r" rtl="1"/>
            <a:r>
              <a:rPr lang="fa-IR" sz="2000" dirty="0"/>
              <a:t>کتابخانه‌ها </a:t>
            </a:r>
          </a:p>
          <a:p>
            <a:pPr algn="r" rtl="1"/>
            <a:r>
              <a:rPr lang="fa-IR" sz="2000" dirty="0"/>
              <a:t>فایل‌ها </a:t>
            </a:r>
          </a:p>
          <a:p>
            <a:pPr algn="r" rtl="1"/>
            <a:r>
              <a:rPr lang="fa-IR" sz="2000" dirty="0"/>
              <a:t>تنظیمات </a:t>
            </a:r>
          </a:p>
          <a:p>
            <a:pPr algn="r" rtl="1"/>
            <a:r>
              <a:rPr lang="fa-IR" sz="2000" dirty="0"/>
              <a:t>ابزارهای مورد نیاز </a:t>
            </a:r>
          </a:p>
          <a:p>
            <a:pPr algn="r" rtl="1"/>
            <a:r>
              <a:rPr lang="fa-IR" sz="2000" b="1" dirty="0"/>
              <a:t>توضیح کامل:</a:t>
            </a:r>
            <a:endParaRPr lang="fa-IR" sz="2000" dirty="0"/>
          </a:p>
          <a:p>
            <a:pPr algn="r" rtl="1"/>
            <a:r>
              <a:rPr lang="fa-IR" sz="2000" dirty="0"/>
              <a:t>به جای انتقال جداگانه فایل‌ها و تنظیمات، همه چیز داخل یک بسته قرار می‌گیرد.</a:t>
            </a:r>
          </a:p>
          <a:p>
            <a:pPr algn="r" rtl="1"/>
            <a:r>
              <a:rPr lang="fa-IR" sz="2000" dirty="0"/>
              <a:t>در نتیجه:</a:t>
            </a:r>
          </a:p>
          <a:p>
            <a:pPr algn="r" rtl="1"/>
            <a:r>
              <a:rPr lang="fa-IR" sz="2000" dirty="0"/>
              <a:t>برنامه در هر سیستم با همان رفتار اجرا می‌شود.</a:t>
            </a:r>
          </a:p>
        </p:txBody>
      </p:sp>
    </p:spTree>
    <p:extLst>
      <p:ext uri="{BB962C8B-B14F-4D97-AF65-F5344CB8AC3E}">
        <p14:creationId xmlns:p14="http://schemas.microsoft.com/office/powerpoint/2010/main" val="1651898874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1406AA44-75AA-5654-2CFE-07136417F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B8EE879-A0A1-9FB1-E141-04130CA97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6617"/>
            <a:ext cx="7429225" cy="763524"/>
          </a:xfrm>
        </p:spPr>
        <p:txBody>
          <a:bodyPr>
            <a:normAutofit/>
          </a:bodyPr>
          <a:lstStyle/>
          <a:p>
            <a:pPr algn="r" rtl="1"/>
            <a:r>
              <a:rPr lang="en-US" sz="3200" dirty="0" err="1"/>
              <a:t>Docker</a:t>
            </a:r>
            <a:r>
              <a:rPr lang="en-US" sz="3200" dirty="0"/>
              <a:t> </a:t>
            </a:r>
            <a:r>
              <a:rPr lang="fa-IR" sz="3200" dirty="0"/>
              <a:t>چیست؟</a:t>
            </a:r>
            <a:endParaRPr lang="en-US" sz="3200" dirty="0"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DE0E84C-53C2-75AD-E3AC-C56047F463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r" rtl="1"/>
            <a:r>
              <a:rPr lang="en-US" sz="2000" dirty="0" err="1"/>
              <a:t>Docker</a:t>
            </a:r>
            <a:r>
              <a:rPr lang="en-US" sz="2000" dirty="0"/>
              <a:t> </a:t>
            </a:r>
            <a:r>
              <a:rPr lang="fa-IR" sz="2000" dirty="0"/>
              <a:t>یک پلتفرم متن‌باز است که برای ساخت، اجرا و مدیریت کانتینرها استفاده می‌شود.</a:t>
            </a:r>
          </a:p>
          <a:p>
            <a:pPr algn="r" rtl="1"/>
            <a:r>
              <a:rPr lang="fa-IR" sz="2000" b="1" dirty="0"/>
              <a:t>ویژگی‌ها:</a:t>
            </a:r>
            <a:endParaRPr lang="fa-IR" sz="2000" dirty="0"/>
          </a:p>
          <a:p>
            <a:pPr algn="r" rtl="1"/>
            <a:r>
              <a:rPr lang="fa-IR" sz="2000" dirty="0"/>
              <a:t>متن‌باز </a:t>
            </a:r>
          </a:p>
          <a:p>
            <a:pPr algn="r" rtl="1"/>
            <a:r>
              <a:rPr lang="fa-IR" sz="2000" dirty="0"/>
              <a:t>سبک </a:t>
            </a:r>
          </a:p>
          <a:p>
            <a:pPr algn="r" rtl="1"/>
            <a:r>
              <a:rPr lang="fa-IR" sz="2000" dirty="0"/>
              <a:t>سریع </a:t>
            </a:r>
          </a:p>
          <a:p>
            <a:pPr algn="r" rtl="1"/>
            <a:r>
              <a:rPr lang="fa-IR" sz="2000" dirty="0"/>
              <a:t>قابل حمل </a:t>
            </a:r>
          </a:p>
          <a:p>
            <a:pPr algn="r" rtl="1"/>
            <a:r>
              <a:rPr lang="fa-IR" sz="2000" b="1" dirty="0"/>
              <a:t>توضیح کامل:</a:t>
            </a:r>
            <a:endParaRPr lang="fa-IR" sz="2000" dirty="0"/>
          </a:p>
          <a:p>
            <a:pPr algn="r" rtl="1"/>
            <a:r>
              <a:rPr lang="en-US" sz="2000" dirty="0" err="1"/>
              <a:t>Docker</a:t>
            </a:r>
            <a:r>
              <a:rPr lang="en-US" sz="2000" dirty="0"/>
              <a:t> </a:t>
            </a:r>
            <a:r>
              <a:rPr lang="fa-IR" sz="2000" dirty="0"/>
              <a:t>به توسعه‌دهندگان اجازه می‌دهد برنامه و تمام وابستگی‌هایش را داخل یک </a:t>
            </a:r>
            <a:r>
              <a:rPr lang="en-US" sz="2000" dirty="0"/>
              <a:t>Container </a:t>
            </a:r>
            <a:r>
              <a:rPr lang="fa-IR" sz="2000" dirty="0"/>
              <a:t>قرار دهند.</a:t>
            </a:r>
          </a:p>
          <a:p>
            <a:pPr algn="r" rtl="1"/>
            <a:r>
              <a:rPr lang="fa-IR" sz="2000" dirty="0"/>
              <a:t>این </a:t>
            </a:r>
            <a:r>
              <a:rPr lang="en-US" sz="2000" dirty="0"/>
              <a:t>Container </a:t>
            </a:r>
            <a:r>
              <a:rPr lang="fa-IR" sz="2000" dirty="0"/>
              <a:t>روی:</a:t>
            </a:r>
          </a:p>
          <a:p>
            <a:pPr algn="r" rtl="1"/>
            <a:r>
              <a:rPr lang="fa-IR" sz="2000" dirty="0"/>
              <a:t>ویندوز </a:t>
            </a:r>
          </a:p>
          <a:p>
            <a:pPr algn="r" rtl="1"/>
            <a:r>
              <a:rPr lang="fa-IR" sz="2000" dirty="0"/>
              <a:t>لینوکس </a:t>
            </a:r>
          </a:p>
          <a:p>
            <a:pPr algn="r" rtl="1"/>
            <a:r>
              <a:rPr lang="fa-IR" sz="2000" dirty="0"/>
              <a:t>سرور ابری </a:t>
            </a:r>
          </a:p>
          <a:p>
            <a:pPr algn="r" rtl="1"/>
            <a:r>
              <a:rPr lang="fa-IR" sz="2000" dirty="0"/>
              <a:t>به صورت یکسان اجرا می‌شود.</a:t>
            </a:r>
          </a:p>
        </p:txBody>
      </p:sp>
    </p:spTree>
    <p:extLst>
      <p:ext uri="{BB962C8B-B14F-4D97-AF65-F5344CB8AC3E}">
        <p14:creationId xmlns:p14="http://schemas.microsoft.com/office/powerpoint/2010/main" val="2491711629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C950B3F7-4780-0462-AEBF-A7180BFBEA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04BD4B3-D6D6-5D88-5A51-BA19D90A8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6617"/>
            <a:ext cx="7429225" cy="763524"/>
          </a:xfrm>
        </p:spPr>
        <p:txBody>
          <a:bodyPr>
            <a:normAutofit/>
          </a:bodyPr>
          <a:lstStyle/>
          <a:p>
            <a:pPr algn="r" rtl="1"/>
            <a:r>
              <a:rPr lang="fa-IR" sz="3200" dirty="0"/>
              <a:t>تاریخچه </a:t>
            </a:r>
            <a:r>
              <a:rPr lang="en-US" sz="3200" dirty="0" err="1"/>
              <a:t>Docker</a:t>
            </a:r>
            <a:endParaRPr lang="en-US" sz="3200" dirty="0"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C5E0E04-2545-1C85-5A83-3491BE5FD1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en-US" sz="2000" dirty="0" err="1"/>
              <a:t>Docker</a:t>
            </a:r>
            <a:r>
              <a:rPr lang="en-US" sz="2000" dirty="0"/>
              <a:t> </a:t>
            </a:r>
            <a:r>
              <a:rPr lang="fa-IR" sz="2000" dirty="0"/>
              <a:t>در سال 2013 توسط شرکت </a:t>
            </a:r>
            <a:r>
              <a:rPr lang="en-US" sz="2000" dirty="0" err="1"/>
              <a:t>DotCloud</a:t>
            </a:r>
            <a:r>
              <a:rPr lang="en-US" sz="2000" dirty="0"/>
              <a:t> </a:t>
            </a:r>
            <a:r>
              <a:rPr lang="fa-IR" sz="2000" dirty="0"/>
              <a:t>معرفی شد.</a:t>
            </a:r>
          </a:p>
          <a:p>
            <a:pPr algn="r" rtl="1"/>
            <a:r>
              <a:rPr lang="fa-IR" sz="2000" b="1" dirty="0"/>
              <a:t>توضیح کامل:</a:t>
            </a:r>
            <a:endParaRPr lang="fa-IR" sz="2000" dirty="0"/>
          </a:p>
          <a:p>
            <a:pPr algn="r" rtl="1"/>
            <a:r>
              <a:rPr lang="fa-IR" sz="2000" dirty="0"/>
              <a:t>قبل از </a:t>
            </a:r>
            <a:r>
              <a:rPr lang="en-US" sz="2000" dirty="0" err="1"/>
              <a:t>Docker</a:t>
            </a:r>
            <a:r>
              <a:rPr lang="en-US" sz="2000" dirty="0"/>
              <a:t> </a:t>
            </a:r>
            <a:r>
              <a:rPr lang="fa-IR" sz="2000" dirty="0"/>
              <a:t>فناوری کانتینر وجود داشت اما استفاده از آن پیچیده بود.</a:t>
            </a:r>
          </a:p>
          <a:p>
            <a:pPr algn="r" rtl="1"/>
            <a:r>
              <a:rPr lang="en-US" sz="2000" dirty="0" err="1"/>
              <a:t>Docker</a:t>
            </a:r>
            <a:r>
              <a:rPr lang="en-US" sz="2000" dirty="0"/>
              <a:t> </a:t>
            </a:r>
            <a:r>
              <a:rPr lang="fa-IR" sz="2000" dirty="0"/>
              <a:t>رابط ساده‌ای ایجاد کرد که باعث شد استفاده از کانتینرها بین شرکت‌ها بسیار محبوب شود.</a:t>
            </a:r>
          </a:p>
        </p:txBody>
      </p:sp>
    </p:spTree>
    <p:extLst>
      <p:ext uri="{BB962C8B-B14F-4D97-AF65-F5344CB8AC3E}">
        <p14:creationId xmlns:p14="http://schemas.microsoft.com/office/powerpoint/2010/main" val="3445067026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171A932F-0A58-FEE1-97F6-05C9F00908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03F970E-0659-DB17-4D4B-1BA9CBA7FF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6617"/>
            <a:ext cx="7429225" cy="763524"/>
          </a:xfrm>
        </p:spPr>
        <p:txBody>
          <a:bodyPr>
            <a:normAutofit/>
          </a:bodyPr>
          <a:lstStyle/>
          <a:p>
            <a:pPr algn="r" rtl="1"/>
            <a:r>
              <a:rPr lang="fa-IR" sz="3200" dirty="0"/>
              <a:t>معماری </a:t>
            </a:r>
            <a:r>
              <a:rPr lang="en-US" sz="3200" dirty="0" err="1"/>
              <a:t>Docker</a:t>
            </a:r>
            <a:endParaRPr lang="en-US" sz="3200" dirty="0"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468E8BF-97E1-4353-6504-618330D203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670" y="1197405"/>
            <a:ext cx="8343635" cy="3375291"/>
          </a:xfrm>
        </p:spPr>
        <p:txBody>
          <a:bodyPr>
            <a:noAutofit/>
          </a:bodyPr>
          <a:lstStyle/>
          <a:p>
            <a:pPr algn="r" rtl="1"/>
            <a:r>
              <a:rPr lang="fa-IR" sz="1800" dirty="0"/>
              <a:t>اجزای اصلی:</a:t>
            </a:r>
          </a:p>
          <a:p>
            <a:pPr algn="r" rtl="1"/>
            <a:endParaRPr lang="fa-IR" sz="1800" dirty="0"/>
          </a:p>
          <a:p>
            <a:pPr algn="r" rtl="1"/>
            <a:r>
              <a:rPr lang="en-US" sz="1800" dirty="0" err="1"/>
              <a:t>Docker</a:t>
            </a:r>
            <a:r>
              <a:rPr lang="en-US" sz="1800" dirty="0"/>
              <a:t> Client</a:t>
            </a:r>
          </a:p>
          <a:p>
            <a:pPr algn="r" rtl="1"/>
            <a:r>
              <a:rPr lang="en-US" sz="1800" dirty="0" err="1"/>
              <a:t>Docker</a:t>
            </a:r>
            <a:r>
              <a:rPr lang="en-US" sz="1800" dirty="0"/>
              <a:t> Host</a:t>
            </a:r>
          </a:p>
          <a:p>
            <a:pPr algn="r" rtl="1"/>
            <a:r>
              <a:rPr lang="en-US" sz="1800" dirty="0" err="1"/>
              <a:t>Docker</a:t>
            </a:r>
            <a:r>
              <a:rPr lang="en-US" sz="1800" dirty="0"/>
              <a:t> Registry</a:t>
            </a:r>
          </a:p>
          <a:p>
            <a:pPr algn="r" rtl="1"/>
            <a:endParaRPr lang="en-US" sz="1800" dirty="0"/>
          </a:p>
          <a:p>
            <a:pPr algn="r" rtl="1"/>
            <a:r>
              <a:rPr lang="fa-IR" sz="1800" dirty="0"/>
              <a:t>توضیح کامل:</a:t>
            </a:r>
          </a:p>
          <a:p>
            <a:pPr algn="r" rtl="1"/>
            <a:r>
              <a:rPr lang="en-US" sz="1800" dirty="0" err="1" smtClean="0"/>
              <a:t>Docker</a:t>
            </a:r>
            <a:r>
              <a:rPr lang="en-US" sz="1800" dirty="0" smtClean="0"/>
              <a:t> </a:t>
            </a:r>
            <a:r>
              <a:rPr lang="en-US" sz="1800" dirty="0"/>
              <a:t>Client</a:t>
            </a:r>
          </a:p>
          <a:p>
            <a:pPr algn="r" rtl="1"/>
            <a:r>
              <a:rPr lang="fa-IR" sz="1800" dirty="0" smtClean="0"/>
              <a:t>بخشی </a:t>
            </a:r>
            <a:r>
              <a:rPr lang="fa-IR" sz="1800" dirty="0"/>
              <a:t>است که کاربر دستورات را وارد می‌کند</a:t>
            </a:r>
            <a:r>
              <a:rPr lang="fa-IR" sz="1800" dirty="0" smtClean="0"/>
              <a:t>.</a:t>
            </a:r>
            <a:endParaRPr lang="fa-IR" sz="1800" dirty="0"/>
          </a:p>
          <a:p>
            <a:pPr algn="r" rtl="1"/>
            <a:r>
              <a:rPr lang="fa-IR" sz="1800" dirty="0"/>
              <a:t>مثال:</a:t>
            </a:r>
          </a:p>
          <a:p>
            <a:pPr marL="0" indent="0" algn="r" rtl="1">
              <a:buNone/>
            </a:pPr>
            <a:r>
              <a:rPr lang="en-US" sz="1800" dirty="0" err="1" smtClean="0"/>
              <a:t>docker</a:t>
            </a:r>
            <a:r>
              <a:rPr lang="en-US" sz="1800" dirty="0" smtClean="0"/>
              <a:t> </a:t>
            </a:r>
            <a:r>
              <a:rPr lang="en-US" sz="1800" dirty="0"/>
              <a:t>run </a:t>
            </a:r>
            <a:r>
              <a:rPr lang="en-US" sz="1800" dirty="0" err="1"/>
              <a:t>nginx</a:t>
            </a:r>
            <a:endParaRPr lang="fa-IR" sz="1800" dirty="0"/>
          </a:p>
        </p:txBody>
      </p:sp>
    </p:spTree>
    <p:extLst>
      <p:ext uri="{BB962C8B-B14F-4D97-AF65-F5344CB8AC3E}">
        <p14:creationId xmlns:p14="http://schemas.microsoft.com/office/powerpoint/2010/main" val="22122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171A932F-0A58-FEE1-97F6-05C9F00908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03F970E-0659-DB17-4D4B-1BA9CBA7FF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6617"/>
            <a:ext cx="7429225" cy="763524"/>
          </a:xfrm>
        </p:spPr>
        <p:txBody>
          <a:bodyPr>
            <a:normAutofit/>
          </a:bodyPr>
          <a:lstStyle/>
          <a:p>
            <a:pPr algn="r" rtl="1"/>
            <a:r>
              <a:rPr lang="fa-IR" sz="3200" dirty="0"/>
              <a:t>معماری </a:t>
            </a:r>
            <a:r>
              <a:rPr lang="en-US" sz="3200" dirty="0" err="1"/>
              <a:t>Docker</a:t>
            </a:r>
            <a:endParaRPr lang="en-US" sz="3200" dirty="0"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468E8BF-97E1-4353-6504-618330D203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670" y="1197405"/>
            <a:ext cx="8343635" cy="3375291"/>
          </a:xfrm>
        </p:spPr>
        <p:txBody>
          <a:bodyPr>
            <a:noAutofit/>
          </a:bodyPr>
          <a:lstStyle/>
          <a:p>
            <a:pPr algn="r" rtl="1"/>
            <a:r>
              <a:rPr lang="en-US" sz="1800" b="1" dirty="0" err="1"/>
              <a:t>Docker</a:t>
            </a:r>
            <a:r>
              <a:rPr lang="en-US" sz="1800" b="1" dirty="0"/>
              <a:t> Host</a:t>
            </a:r>
          </a:p>
          <a:p>
            <a:pPr algn="r" rtl="1"/>
            <a:r>
              <a:rPr lang="fa-IR" sz="1800" dirty="0"/>
              <a:t>سیستمی است که </a:t>
            </a:r>
            <a:r>
              <a:rPr lang="en-US" sz="1800" dirty="0" err="1"/>
              <a:t>Docker</a:t>
            </a:r>
            <a:r>
              <a:rPr lang="en-US" sz="1800" dirty="0"/>
              <a:t> </a:t>
            </a:r>
            <a:r>
              <a:rPr lang="fa-IR" sz="1800" dirty="0"/>
              <a:t>روی آن اجرا می‌شود</a:t>
            </a:r>
            <a:r>
              <a:rPr lang="fa-IR" sz="1800" dirty="0" smtClean="0"/>
              <a:t>.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b="1" dirty="0" err="1"/>
              <a:t>Docker</a:t>
            </a:r>
            <a:r>
              <a:rPr lang="en-US" sz="1800" b="1" dirty="0"/>
              <a:t> Registry</a:t>
            </a:r>
          </a:p>
          <a:p>
            <a:pPr algn="r" rtl="1"/>
            <a:r>
              <a:rPr lang="fa-IR" sz="1800" dirty="0"/>
              <a:t>مخزنی برای ذخیره </a:t>
            </a:r>
            <a:r>
              <a:rPr lang="en-US" sz="1800" dirty="0"/>
              <a:t>Image</a:t>
            </a:r>
            <a:r>
              <a:rPr lang="fa-IR" sz="1800" dirty="0"/>
              <a:t>ها است.</a:t>
            </a:r>
          </a:p>
          <a:p>
            <a:pPr algn="r" rtl="1"/>
            <a:endParaRPr lang="fa-IR" sz="1800" dirty="0"/>
          </a:p>
        </p:txBody>
      </p:sp>
    </p:spTree>
    <p:extLst>
      <p:ext uri="{BB962C8B-B14F-4D97-AF65-F5344CB8AC3E}">
        <p14:creationId xmlns:p14="http://schemas.microsoft.com/office/powerpoint/2010/main" val="23212688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1036</Words>
  <Application>Microsoft Office PowerPoint</Application>
  <PresentationFormat>On-screen Show (16:9)</PresentationFormat>
  <Paragraphs>234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 Unicode MS</vt:lpstr>
      <vt:lpstr>Arial</vt:lpstr>
      <vt:lpstr>B Titr</vt:lpstr>
      <vt:lpstr>Calibri</vt:lpstr>
      <vt:lpstr>Times New Roman</vt:lpstr>
      <vt:lpstr>Office Theme</vt:lpstr>
      <vt:lpstr>آشنایی باDocker  در رایانش ابری</vt:lpstr>
      <vt:lpstr>ایده کلی و هدف مقاله</vt:lpstr>
      <vt:lpstr>رایانش ابری چیست؟</vt:lpstr>
      <vt:lpstr>مشکلات روش سنتی</vt:lpstr>
      <vt:lpstr>کانتینرسازی چیست؟</vt:lpstr>
      <vt:lpstr>Docker چیست؟</vt:lpstr>
      <vt:lpstr>تاریخچه Docker</vt:lpstr>
      <vt:lpstr>معماری Docker</vt:lpstr>
      <vt:lpstr>معماری Docker</vt:lpstr>
      <vt:lpstr>Docker Engine</vt:lpstr>
      <vt:lpstr>Docker Image</vt:lpstr>
      <vt:lpstr>Docker Container</vt:lpstr>
      <vt:lpstr>Docker Hub</vt:lpstr>
      <vt:lpstr>مراحل عملکرد Docker</vt:lpstr>
      <vt:lpstr>دستورات مهم Docker</vt:lpstr>
      <vt:lpstr>Docker در رایانش ابری</vt:lpstr>
      <vt:lpstr>مزایای Docker</vt:lpstr>
      <vt:lpstr>Docker و ماشین مجازی</vt:lpstr>
      <vt:lpstr>Microservices چیست؟</vt:lpstr>
      <vt:lpstr>Kubernetes چیست؟</vt:lpstr>
      <vt:lpstr>استفاده در سرویس‌های ابری</vt:lpstr>
      <vt:lpstr>استفاده در سرویس‌های ابری</vt:lpstr>
      <vt:lpstr>کاربرد واقعی در صنعت</vt:lpstr>
      <vt:lpstr>چالش‌ها</vt:lpstr>
      <vt:lpstr>جمع‌بندی نهایی</vt:lpstr>
      <vt:lpstr>منابع</vt:lpstr>
      <vt:lpstr>با تشکر از توجه شما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آشنایی باDocker  در رایانش ابری</dc:title>
  <dc:creator/>
  <cp:lastModifiedBy>Laptop Markazi</cp:lastModifiedBy>
  <cp:revision>48</cp:revision>
  <dcterms:created xsi:type="dcterms:W3CDTF">2017-08-01T15:40:51Z</dcterms:created>
  <dcterms:modified xsi:type="dcterms:W3CDTF">2026-05-28T06:46:01Z</dcterms:modified>
</cp:coreProperties>
</file>